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3" r:id="rId9"/>
    <p:sldId id="262" r:id="rId10"/>
    <p:sldId id="275" r:id="rId11"/>
    <p:sldId id="264" r:id="rId12"/>
    <p:sldId id="267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417A-D23D-44C9-B0C2-A91F1FDEDC1B}" type="datetimeFigureOut">
              <a:rPr lang="en-GB" smtClean="0"/>
              <a:t>22/07/2011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984-64CD-4774-B86D-BA530DB4B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05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417A-D23D-44C9-B0C2-A91F1FDEDC1B}" type="datetimeFigureOut">
              <a:rPr lang="en-GB" smtClean="0"/>
              <a:t>22/07/2011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984-64CD-4774-B86D-BA530DB4B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04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417A-D23D-44C9-B0C2-A91F1FDEDC1B}" type="datetimeFigureOut">
              <a:rPr lang="en-GB" smtClean="0"/>
              <a:t>22/07/2011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984-64CD-4774-B86D-BA530DB4B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28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417A-D23D-44C9-B0C2-A91F1FDEDC1B}" type="datetimeFigureOut">
              <a:rPr lang="en-GB" smtClean="0"/>
              <a:t>22/07/2011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984-64CD-4774-B86D-BA530DB4B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78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417A-D23D-44C9-B0C2-A91F1FDEDC1B}" type="datetimeFigureOut">
              <a:rPr lang="en-GB" smtClean="0"/>
              <a:t>22/07/2011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984-64CD-4774-B86D-BA530DB4B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41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417A-D23D-44C9-B0C2-A91F1FDEDC1B}" type="datetimeFigureOut">
              <a:rPr lang="en-GB" smtClean="0"/>
              <a:t>22/07/2011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984-64CD-4774-B86D-BA530DB4B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50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417A-D23D-44C9-B0C2-A91F1FDEDC1B}" type="datetimeFigureOut">
              <a:rPr lang="en-GB" smtClean="0"/>
              <a:t>22/07/2011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984-64CD-4774-B86D-BA530DB4B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06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417A-D23D-44C9-B0C2-A91F1FDEDC1B}" type="datetimeFigureOut">
              <a:rPr lang="en-GB" smtClean="0"/>
              <a:t>22/07/2011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984-64CD-4774-B86D-BA530DB4B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0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417A-D23D-44C9-B0C2-A91F1FDEDC1B}" type="datetimeFigureOut">
              <a:rPr lang="en-GB" smtClean="0"/>
              <a:t>22/07/2011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984-64CD-4774-B86D-BA530DB4B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61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417A-D23D-44C9-B0C2-A91F1FDEDC1B}" type="datetimeFigureOut">
              <a:rPr lang="en-GB" smtClean="0"/>
              <a:t>22/07/2011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984-64CD-4774-B86D-BA530DB4B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15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417A-D23D-44C9-B0C2-A91F1FDEDC1B}" type="datetimeFigureOut">
              <a:rPr lang="en-GB" smtClean="0"/>
              <a:t>22/07/2011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9984-64CD-4774-B86D-BA530DB4B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19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0417A-D23D-44C9-B0C2-A91F1FDEDC1B}" type="datetimeFigureOut">
              <a:rPr lang="en-GB" smtClean="0"/>
              <a:t>22/07/2011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49984-64CD-4774-B86D-BA530DB4B45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4" descr="logoYeliz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22733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23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ap.purdue.edu/learning/tools/signals/Faculty_Brochure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farm2.static.flickr.com/1075/565921252_bb01deaedb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library.hud.ac.uk/blogs/projects/lidp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hud.ac.uk/blogs/projects/lidp/2011/07/15/huddersfield-borrowing-year-on-year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vledata.blogspot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morganmarketing.com/wp-content/uploads/2010/07/impact_solution_logo.jp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echcomtnd.blogspot.com/2010_08_01_archive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uk-england-kent-1239122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enicreflections.com/download/231908/something,somewhere_went_terribly_wrong_Wallpaper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z-online.com/wp-content/uploads/2009/01/data_protection-280x300.jp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latformx.sourceforge.net/images/license.jp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02.hongkiat.com/error_404_01/24-7media.jp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://media.smashingmagazine.com/images/404-error-pages/simp.gi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lmom.com/.a/6a014e86614612970d01538f587561970b-800wi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hyperlink" Target="http://www.youtube.com/watch?v=Fe1Ixd4xd8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joshmaz/2539433150/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flickr.com/photos/48722974@N07/4523952050/" TargetMode="External"/><Relationship Id="rId4" Type="http://schemas.openxmlformats.org/officeDocument/2006/relationships/hyperlink" Target="http://www.flickr.com/photos/photoplod/5480574102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itap.purdue.edu/tlt/signal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/>
          <a:lstStyle/>
          <a:p>
            <a:r>
              <a:rPr lang="en-GB" dirty="0" smtClean="0"/>
              <a:t>Using activity data to support your users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85787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Tom Franklin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University of Manchester and Franklin Consulting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tom@franklin-consulting.co.uk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are they doing?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556793"/>
            <a:ext cx="4968552" cy="467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623940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www.itap.purdue.edu/learning/tools/signals/Faculty_Brochure.pdf</a:t>
            </a:r>
            <a:endParaRPr lang="en-GB" dirty="0" smtClean="0"/>
          </a:p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farm2.static.flickr.com/1075/565921252_bb01deaedb.jpg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04" y="0"/>
            <a:ext cx="1901196" cy="142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6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Demonstrating value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Library Impact Data </a:t>
            </a:r>
            <a:r>
              <a:rPr lang="en-GB" dirty="0" smtClean="0"/>
              <a:t>Project</a:t>
            </a:r>
          </a:p>
          <a:p>
            <a:pPr lvl="1"/>
            <a:r>
              <a:rPr lang="en-GB" dirty="0" smtClean="0"/>
              <a:t>Relationship between library use and results</a:t>
            </a:r>
          </a:p>
          <a:p>
            <a:r>
              <a:rPr lang="en-GB" dirty="0" smtClean="0"/>
              <a:t>Using a variety of data</a:t>
            </a:r>
          </a:p>
          <a:p>
            <a:pPr lvl="1"/>
            <a:r>
              <a:rPr lang="en-GB" dirty="0" smtClean="0"/>
              <a:t>Turnstile activity</a:t>
            </a:r>
          </a:p>
          <a:p>
            <a:pPr lvl="1"/>
            <a:r>
              <a:rPr lang="en-GB" dirty="0" smtClean="0"/>
              <a:t>Library management system</a:t>
            </a:r>
          </a:p>
          <a:p>
            <a:pPr lvl="1"/>
            <a:r>
              <a:rPr lang="en-GB" dirty="0" err="1" smtClean="0"/>
              <a:t>EZProxy</a:t>
            </a:r>
            <a:r>
              <a:rPr lang="en-GB" dirty="0" smtClean="0"/>
              <a:t> service</a:t>
            </a:r>
          </a:p>
          <a:p>
            <a:pPr lvl="1"/>
            <a:r>
              <a:rPr lang="en-GB" dirty="0" smtClean="0"/>
              <a:t>Student record system</a:t>
            </a:r>
            <a:endParaRPr lang="en-GB" dirty="0"/>
          </a:p>
          <a:p>
            <a:r>
              <a:rPr lang="en-GB" dirty="0" smtClean="0"/>
              <a:t>Relationship demonstrated (not causality)</a:t>
            </a:r>
          </a:p>
          <a:p>
            <a:r>
              <a:rPr lang="en-GB" u="sng" dirty="0">
                <a:hlinkClick r:id="rId2"/>
              </a:rPr>
              <a:t>http://library.hud.ac.uk/blogs/projects/lidp/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5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ibrary.hud.ac.uk/blogs/projects/lidp/files/2011/07/5613966383_26946b5c53_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89" y="836712"/>
            <a:ext cx="6902981" cy="47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90774" y="6041123"/>
            <a:ext cx="4469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Book borrowing and degree classification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3353" y="6410455"/>
            <a:ext cx="91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http://library.hud.ac.uk/blogs/projects/lidp/2011/07/15/huddersfield-borrowing-year-on-year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795314" y="5577083"/>
            <a:ext cx="190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Year of graduation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34824" y="1443446"/>
            <a:ext cx="461665" cy="35393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dirty="0" smtClean="0"/>
              <a:t>No of books borrowed across degree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3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students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4" y="1600200"/>
            <a:ext cx="7939825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Exposing VLE </a:t>
            </a:r>
            <a:r>
              <a:rPr lang="en-GB" dirty="0" smtClean="0"/>
              <a:t>data</a:t>
            </a:r>
          </a:p>
          <a:p>
            <a:pPr lvl="1"/>
            <a:r>
              <a:rPr lang="en-GB" dirty="0" smtClean="0"/>
              <a:t>Identify patterns of behaviour associated with success</a:t>
            </a:r>
          </a:p>
          <a:p>
            <a:pPr lvl="1"/>
            <a:r>
              <a:rPr lang="en-GB" dirty="0" smtClean="0"/>
              <a:t>Identify students who are struggling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hange academics</a:t>
            </a:r>
            <a:r>
              <a:rPr lang="en-GB" dirty="0"/>
              <a:t>' attitudes towards the institutional VLE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u="sng" dirty="0">
                <a:hlinkClick r:id="rId2"/>
              </a:rPr>
              <a:t>http://vledata.blogspot.com/</a:t>
            </a: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7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2" y="283390"/>
            <a:ext cx="8229600" cy="1143000"/>
          </a:xfrm>
        </p:spPr>
        <p:txBody>
          <a:bodyPr/>
          <a:lstStyle/>
          <a:p>
            <a:r>
              <a:rPr lang="en-GB" dirty="0" smtClean="0"/>
              <a:t>Research 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9780"/>
            <a:ext cx="7931224" cy="4416383"/>
          </a:xfrm>
        </p:spPr>
        <p:txBody>
          <a:bodyPr/>
          <a:lstStyle/>
          <a:p>
            <a:r>
              <a:rPr lang="en-GB" dirty="0" smtClean="0"/>
              <a:t>Beyond Google Analytics</a:t>
            </a:r>
          </a:p>
          <a:p>
            <a:r>
              <a:rPr lang="en-GB" dirty="0" smtClean="0"/>
              <a:t>Increase use of the institutional repository</a:t>
            </a:r>
          </a:p>
          <a:p>
            <a:r>
              <a:rPr lang="en-GB" dirty="0" smtClean="0"/>
              <a:t>Help people find the information that they need</a:t>
            </a:r>
          </a:p>
          <a:p>
            <a:endParaRPr lang="en-GB" dirty="0"/>
          </a:p>
          <a:p>
            <a:r>
              <a:rPr lang="en-GB" dirty="0" smtClean="0"/>
              <a:t>People who accessed x also accessed y</a:t>
            </a:r>
          </a:p>
          <a:p>
            <a:r>
              <a:rPr lang="en-GB" dirty="0" smtClean="0"/>
              <a:t>People who searched for a accessed b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526" y="0"/>
            <a:ext cx="2673474" cy="170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381328"/>
            <a:ext cx="889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www.jmorganmarketing.com/wp-content/uploads/2010/07/impact_solution_logo.jpg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9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AEIOU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Across Welsh Repository </a:t>
            </a:r>
            <a:br>
              <a:rPr lang="en-GB" dirty="0" smtClean="0"/>
            </a:br>
            <a:r>
              <a:rPr lang="en-GB" dirty="0" smtClean="0"/>
              <a:t>Network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Recommender system – people who accessed x also accessed y</a:t>
            </a:r>
          </a:p>
          <a:p>
            <a:r>
              <a:rPr lang="en-GB" dirty="0" smtClean="0"/>
              <a:t>Increase number of articles accessed per session</a:t>
            </a:r>
          </a:p>
          <a:p>
            <a:r>
              <a:rPr lang="en-GB" dirty="0" smtClean="0"/>
              <a:t>Combine with similarity based recommendations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49" y="16367"/>
            <a:ext cx="30480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794" y="6244268"/>
            <a:ext cx="582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techcomtnd.blogspot.com/2010_08_01_archive.html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9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 utilisation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r>
              <a:rPr lang="en-GB" dirty="0" smtClean="0"/>
              <a:t>What resources are being used?</a:t>
            </a:r>
          </a:p>
          <a:p>
            <a:r>
              <a:rPr lang="en-GB" dirty="0" smtClean="0"/>
              <a:t>By whom?</a:t>
            </a:r>
          </a:p>
          <a:p>
            <a:r>
              <a:rPr lang="en-GB" dirty="0" smtClean="0"/>
              <a:t>What are the patterns?</a:t>
            </a:r>
          </a:p>
          <a:p>
            <a:r>
              <a:rPr lang="en-GB" dirty="0" smtClean="0"/>
              <a:t>Can you support users to make better use of resources?</a:t>
            </a:r>
          </a:p>
          <a:p>
            <a:r>
              <a:rPr lang="en-GB" dirty="0" smtClean="0"/>
              <a:t>Are the </a:t>
            </a:r>
            <a:r>
              <a:rPr lang="en-GB" smtClean="0"/>
              <a:t>subscriptions optimal?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53" y="1"/>
            <a:ext cx="2255573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6228020"/>
            <a:ext cx="546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www.bbc.co.uk/news/uk-england-kent-12391221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79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could go wrong?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4246"/>
            <a:ext cx="691276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299" y="6536577"/>
            <a:ext cx="841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hlinkClick r:id="rId3"/>
              </a:rPr>
              <a:t>http://www.scenicreflections.com/download/231908/something,somewhere_went_terribly_wrong_Wallpaper</a:t>
            </a:r>
            <a:r>
              <a:rPr lang="en-GB" sz="1400" dirty="0" smtClean="0">
                <a:hlinkClick r:id="rId3"/>
              </a:rPr>
              <a:t>/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599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protection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r>
              <a:rPr lang="en-GB" dirty="0" smtClean="0"/>
              <a:t>Consent</a:t>
            </a:r>
          </a:p>
          <a:p>
            <a:r>
              <a:rPr lang="en-GB" dirty="0" smtClean="0"/>
              <a:t>Data sharing</a:t>
            </a:r>
          </a:p>
          <a:p>
            <a:r>
              <a:rPr lang="en-GB" dirty="0" smtClean="0"/>
              <a:t>Anonymisation</a:t>
            </a:r>
          </a:p>
          <a:p>
            <a:r>
              <a:rPr lang="en-GB" dirty="0" smtClean="0"/>
              <a:t>Collection purposes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572" y="0"/>
            <a:ext cx="1654628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51" y="6309320"/>
            <a:ext cx="8597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www.biz-online.com/wp-content/uploads/2009/01/data_protection-280x300.jpg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5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Licensing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r>
              <a:rPr lang="en-GB" dirty="0" smtClean="0"/>
              <a:t>Data sharing</a:t>
            </a:r>
          </a:p>
          <a:p>
            <a:pPr lvl="1"/>
            <a:r>
              <a:rPr lang="en-GB" dirty="0" smtClean="0"/>
              <a:t>Who with</a:t>
            </a:r>
          </a:p>
          <a:p>
            <a:pPr lvl="1"/>
            <a:r>
              <a:rPr lang="en-GB" dirty="0" smtClean="0"/>
              <a:t>For what purpose</a:t>
            </a:r>
          </a:p>
          <a:p>
            <a:r>
              <a:rPr lang="en-GB" dirty="0" smtClean="0"/>
              <a:t>Appropriate license</a:t>
            </a:r>
          </a:p>
          <a:p>
            <a:r>
              <a:rPr lang="en-GB" dirty="0" smtClean="0"/>
              <a:t>Anonymised data? 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031" y="0"/>
            <a:ext cx="2363755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6309320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platformx.sourceforge.net/images/license.jpg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4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359024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activity </a:t>
            </a:r>
            <a:r>
              <a:rPr lang="en-GB" dirty="0" smtClean="0"/>
              <a:t>data?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en-GB" dirty="0" smtClean="0"/>
              <a:t>Short answer: Anything in a log file</a:t>
            </a:r>
          </a:p>
          <a:p>
            <a:r>
              <a:rPr lang="en-GB" dirty="0" smtClean="0"/>
              <a:t>Longer answer</a:t>
            </a:r>
          </a:p>
          <a:p>
            <a:pPr lvl="1"/>
            <a:r>
              <a:rPr lang="en-GB" dirty="0" smtClean="0"/>
              <a:t>Every log in</a:t>
            </a:r>
          </a:p>
          <a:p>
            <a:pPr lvl="1"/>
            <a:r>
              <a:rPr lang="en-GB" dirty="0" smtClean="0"/>
              <a:t>Every search</a:t>
            </a:r>
          </a:p>
          <a:p>
            <a:pPr lvl="1"/>
            <a:r>
              <a:rPr lang="en-GB" dirty="0" smtClean="0"/>
              <a:t>Every access of a resource</a:t>
            </a:r>
          </a:p>
          <a:p>
            <a:pPr lvl="1"/>
            <a:r>
              <a:rPr lang="en-GB" dirty="0" smtClean="0"/>
              <a:t>Every submission of a document</a:t>
            </a:r>
          </a:p>
          <a:p>
            <a:pPr lvl="1"/>
            <a:r>
              <a:rPr lang="en-GB" dirty="0" smtClean="0"/>
              <a:t>Every access of a web page</a:t>
            </a:r>
          </a:p>
          <a:p>
            <a:pPr lvl="1"/>
            <a:r>
              <a:rPr lang="en-GB" dirty="0" smtClean="0"/>
              <a:t>Any action in the VLE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8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404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r>
              <a:rPr lang="en-GB" dirty="0" smtClean="0"/>
              <a:t>Data not being collected</a:t>
            </a:r>
          </a:p>
          <a:p>
            <a:r>
              <a:rPr lang="en-GB" dirty="0" smtClean="0"/>
              <a:t>Data not being retained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3923928" cy="315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2756" y="6058162"/>
            <a:ext cx="687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media02.hongkiat.com/error_404_01/24-7media.jpg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>
                <a:hlinkClick r:id="rId4"/>
              </a:rPr>
              <a:t>http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media.smashingmagazine.com/images/404-error-pages/simp.gif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54444"/>
            <a:ext cx="4299363" cy="291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6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Library Impact Data Project (LIDP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r>
              <a:rPr lang="en-GB" dirty="0" smtClean="0"/>
              <a:t>Working with eight universities</a:t>
            </a:r>
          </a:p>
          <a:p>
            <a:r>
              <a:rPr lang="en-GB" dirty="0" smtClean="0"/>
              <a:t>Several dropped at start as not collecting the information</a:t>
            </a:r>
          </a:p>
          <a:p>
            <a:r>
              <a:rPr lang="en-GB" dirty="0" smtClean="0"/>
              <a:t>One dropped as not retained the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7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 home and prepare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r>
              <a:rPr lang="en-GB" dirty="0" smtClean="0"/>
              <a:t>Identify some real benefits that could be achieved</a:t>
            </a:r>
          </a:p>
          <a:p>
            <a:r>
              <a:rPr lang="en-GB" dirty="0" smtClean="0"/>
              <a:t>Look at the low costs of using the data you are collecting</a:t>
            </a:r>
          </a:p>
          <a:p>
            <a:r>
              <a:rPr lang="en-GB" dirty="0" smtClean="0"/>
              <a:t>Determine the benefits</a:t>
            </a:r>
          </a:p>
          <a:p>
            <a:r>
              <a:rPr lang="en-GB" dirty="0" smtClean="0"/>
              <a:t>Persuade your boss to fund it</a:t>
            </a:r>
          </a:p>
          <a:p>
            <a:endParaRPr lang="en-GB" dirty="0"/>
          </a:p>
          <a:p>
            <a:r>
              <a:rPr lang="en-GB" dirty="0" smtClean="0"/>
              <a:t>Good luck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1619672" cy="161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253" y="6302287"/>
            <a:ext cx="776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http://www.literalmom.com/.</a:t>
            </a:r>
            <a:r>
              <a:rPr lang="en-GB" dirty="0" smtClean="0">
                <a:hlinkClick r:id="rId3"/>
              </a:rPr>
              <a:t>a/6a014e86614612970d01538f587561970b-800wi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3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700" dirty="0" smtClean="0"/>
              <a:t>BUT</a:t>
            </a:r>
            <a:endParaRPr lang="en-GB" sz="28700" dirty="0"/>
          </a:p>
        </p:txBody>
      </p:sp>
    </p:spTree>
    <p:extLst>
      <p:ext uri="{BB962C8B-B14F-4D97-AF65-F5344CB8AC3E}">
        <p14:creationId xmlns:p14="http://schemas.microsoft.com/office/powerpoint/2010/main" val="11165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88640"/>
            <a:ext cx="8229600" cy="2218258"/>
          </a:xfrm>
        </p:spPr>
        <p:txBody>
          <a:bodyPr>
            <a:normAutofit/>
          </a:bodyPr>
          <a:lstStyle/>
          <a:p>
            <a:r>
              <a:rPr lang="en-GB" dirty="0" smtClean="0"/>
              <a:t>It only matters if:</a:t>
            </a:r>
            <a:br>
              <a:rPr lang="en-GB" dirty="0" smtClean="0"/>
            </a:br>
            <a:r>
              <a:rPr lang="en-GB" dirty="0" smtClean="0"/>
              <a:t>We know who you are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80775" y="6252017"/>
            <a:ext cx="417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4"/>
              </a:rPr>
              <a:t>www.youtube.com/watch?v=Fe1Ixd4xd8o</a:t>
            </a:r>
            <a:r>
              <a:rPr lang="en-GB" dirty="0" smtClean="0"/>
              <a:t> </a:t>
            </a:r>
            <a:endParaRPr lang="en-GB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" name="ShockwaveFlash1" r:id="rId2" imgW="4571429" imgH="3428571"/>
        </mc:Choice>
        <mc:Fallback>
          <p:control name="ShockwaveFlash1" r:id="rId2" imgW="4571429" imgH="342857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8538" y="2492375"/>
                  <a:ext cx="4572000" cy="3429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147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Not quite</a:t>
            </a:r>
            <a:br>
              <a:rPr lang="en-GB" dirty="0" smtClean="0"/>
            </a:br>
            <a:r>
              <a:rPr lang="en-GB" dirty="0" smtClean="0"/>
              <a:t>A proxy will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r>
              <a:rPr lang="en-GB" dirty="0" smtClean="0"/>
              <a:t>Logged in users – we know who you are</a:t>
            </a:r>
          </a:p>
          <a:p>
            <a:r>
              <a:rPr lang="en-GB" dirty="0" smtClean="0"/>
              <a:t>IP address – we know you are the same person</a:t>
            </a:r>
          </a:p>
          <a:p>
            <a:pPr lvl="1"/>
            <a:r>
              <a:rPr lang="en-GB" dirty="0" smtClean="0"/>
              <a:t>But proxy servers will cause problems</a:t>
            </a:r>
          </a:p>
          <a:p>
            <a:pPr lvl="1"/>
            <a:endParaRPr lang="en-GB" dirty="0"/>
          </a:p>
          <a:p>
            <a:r>
              <a:rPr lang="en-GB" dirty="0" smtClean="0"/>
              <a:t>What really matters is the ability to link activities </a:t>
            </a:r>
            <a:r>
              <a:rPr lang="en-GB" dirty="0" smtClean="0"/>
              <a:t>together</a:t>
            </a:r>
            <a:endParaRPr lang="en-GB" dirty="0" smtClean="0"/>
          </a:p>
          <a:p>
            <a:r>
              <a:rPr lang="en-GB" dirty="0" smtClean="0"/>
              <a:t>Look at patterns of </a:t>
            </a:r>
            <a:r>
              <a:rPr lang="en-GB" dirty="0" smtClean="0"/>
              <a:t>behaviour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4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doing it?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80" y="1628800"/>
            <a:ext cx="18954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059" y="1628800"/>
            <a:ext cx="201694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0"/>
          <a:stretch/>
        </p:blipFill>
        <p:spPr bwMode="auto">
          <a:xfrm>
            <a:off x="1187053" y="3429000"/>
            <a:ext cx="1905000" cy="163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67" y="3843337"/>
            <a:ext cx="17145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88" y="3429000"/>
            <a:ext cx="3121283" cy="218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79" y="5623784"/>
            <a:ext cx="2047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47" y="1628800"/>
            <a:ext cx="19469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82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activity data useful </a:t>
            </a:r>
            <a:r>
              <a:rPr lang="en-GB" dirty="0" smtClean="0"/>
              <a:t>for?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4963"/>
            <a:ext cx="7931224" cy="4569371"/>
          </a:xfrm>
        </p:spPr>
        <p:txBody>
          <a:bodyPr/>
          <a:lstStyle/>
          <a:p>
            <a:r>
              <a:rPr lang="en-GB" dirty="0" smtClean="0"/>
              <a:t>Student recruitment</a:t>
            </a:r>
          </a:p>
          <a:p>
            <a:r>
              <a:rPr lang="en-GB" dirty="0" smtClean="0"/>
              <a:t>Student retention</a:t>
            </a:r>
          </a:p>
          <a:p>
            <a:endParaRPr lang="en-GB" dirty="0" smtClean="0"/>
          </a:p>
          <a:p>
            <a:r>
              <a:rPr lang="en-GB" dirty="0" smtClean="0"/>
              <a:t>Research impact</a:t>
            </a:r>
          </a:p>
          <a:p>
            <a:endParaRPr lang="en-GB" dirty="0" smtClean="0"/>
          </a:p>
          <a:p>
            <a:r>
              <a:rPr lang="en-GB" dirty="0" smtClean="0"/>
              <a:t>Resource management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165226" cy="144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805264"/>
            <a:ext cx="5956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http://www.flickr.com/photos/joshmaz/2539433150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r>
              <a:rPr lang="en-GB" dirty="0">
                <a:hlinkClick r:id="rId4"/>
              </a:rPr>
              <a:t>http://www.flickr.com/photos/photoplod/5480574102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r>
              <a:rPr lang="en-GB" dirty="0">
                <a:hlinkClick r:id="rId5"/>
              </a:rPr>
              <a:t>http://www.flickr.com/photos/48722974@N07/4523952050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63" y="2807777"/>
            <a:ext cx="1895872" cy="160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135" y="3845376"/>
            <a:ext cx="1785938" cy="238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recruitment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What are potential students doing on your website</a:t>
            </a:r>
          </a:p>
          <a:p>
            <a:r>
              <a:rPr lang="en-GB" dirty="0" smtClean="0"/>
              <a:t>Where do they go?</a:t>
            </a:r>
          </a:p>
          <a:p>
            <a:r>
              <a:rPr lang="en-GB" dirty="0" smtClean="0"/>
              <a:t>What are their routes?</a:t>
            </a:r>
          </a:p>
          <a:p>
            <a:r>
              <a:rPr lang="en-GB" dirty="0" smtClean="0"/>
              <a:t>Can you tie </a:t>
            </a:r>
            <a:r>
              <a:rPr lang="en-GB" dirty="0" smtClean="0"/>
              <a:t>schools’ IP </a:t>
            </a:r>
            <a:r>
              <a:rPr lang="en-GB" dirty="0" smtClean="0"/>
              <a:t>addresses </a:t>
            </a:r>
            <a:r>
              <a:rPr lang="en-GB" dirty="0" smtClean="0"/>
              <a:t>to </a:t>
            </a:r>
            <a:r>
              <a:rPr lang="en-GB" dirty="0" smtClean="0"/>
              <a:t>UCAS applications?</a:t>
            </a:r>
          </a:p>
          <a:p>
            <a:endParaRPr lang="en-GB" dirty="0"/>
          </a:p>
          <a:p>
            <a:r>
              <a:rPr lang="en-GB" dirty="0" smtClean="0"/>
              <a:t>How can you use this information to </a:t>
            </a:r>
          </a:p>
          <a:p>
            <a:pPr lvl="1"/>
            <a:r>
              <a:rPr lang="en-GB" dirty="0" smtClean="0"/>
              <a:t>Support candidates while they are on the site?</a:t>
            </a:r>
          </a:p>
          <a:p>
            <a:pPr lvl="1"/>
            <a:r>
              <a:rPr lang="en-GB" dirty="0" smtClean="0"/>
              <a:t>Improve the usability of the site?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9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retention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3238" y="6165304"/>
            <a:ext cx="4023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http://www.itap.purdue.edu/tlt/signals/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28763"/>
            <a:ext cx="47625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2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4809</TotalTime>
  <Words>483</Words>
  <Application>Microsoft Office PowerPoint</Application>
  <PresentationFormat>On-screen Show (4:3)</PresentationFormat>
  <Paragraphs>123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Using activity data to support your users</vt:lpstr>
      <vt:lpstr>What is activity data? </vt:lpstr>
      <vt:lpstr>PowerPoint Presentation</vt:lpstr>
      <vt:lpstr>It only matters if: We know who you are</vt:lpstr>
      <vt:lpstr>Not quite A proxy will do</vt:lpstr>
      <vt:lpstr>Who is doing it?</vt:lpstr>
      <vt:lpstr>What is activity data useful for?</vt:lpstr>
      <vt:lpstr>Student recruitment</vt:lpstr>
      <vt:lpstr>Student retention</vt:lpstr>
      <vt:lpstr>How are they doing?</vt:lpstr>
      <vt:lpstr>Demonstrating value</vt:lpstr>
      <vt:lpstr>PowerPoint Presentation</vt:lpstr>
      <vt:lpstr>Supporting students</vt:lpstr>
      <vt:lpstr>Research impact</vt:lpstr>
      <vt:lpstr>AEIOU</vt:lpstr>
      <vt:lpstr>Resource utilisation</vt:lpstr>
      <vt:lpstr>So what could go wrong?</vt:lpstr>
      <vt:lpstr>Data protection</vt:lpstr>
      <vt:lpstr>Licensing</vt:lpstr>
      <vt:lpstr>404</vt:lpstr>
      <vt:lpstr>Library Impact Data Project (LIDP)</vt:lpstr>
      <vt:lpstr>Go home and prepare</vt:lpstr>
    </vt:vector>
  </TitlesOfParts>
  <Company>Franklin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activity data to support your users</dc:title>
  <dc:creator>Tom Franklin</dc:creator>
  <cp:lastModifiedBy>Tom Franklin</cp:lastModifiedBy>
  <cp:revision>31</cp:revision>
  <dcterms:created xsi:type="dcterms:W3CDTF">2011-07-20T10:20:28Z</dcterms:created>
  <dcterms:modified xsi:type="dcterms:W3CDTF">2011-07-24T19:20:26Z</dcterms:modified>
</cp:coreProperties>
</file>