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67" r:id="rId2"/>
    <p:sldId id="337" r:id="rId3"/>
    <p:sldId id="338" r:id="rId4"/>
    <p:sldId id="260" r:id="rId5"/>
    <p:sldId id="314" r:id="rId6"/>
    <p:sldId id="340" r:id="rId7"/>
    <p:sldId id="364" r:id="rId8"/>
    <p:sldId id="342" r:id="rId9"/>
    <p:sldId id="371" r:id="rId10"/>
    <p:sldId id="346" r:id="rId11"/>
    <p:sldId id="359" r:id="rId12"/>
    <p:sldId id="363" r:id="rId13"/>
    <p:sldId id="365" r:id="rId14"/>
    <p:sldId id="345" r:id="rId15"/>
    <p:sldId id="372" r:id="rId16"/>
    <p:sldId id="360" r:id="rId17"/>
    <p:sldId id="289" r:id="rId18"/>
    <p:sldId id="308" r:id="rId19"/>
    <p:sldId id="286" r:id="rId20"/>
    <p:sldId id="287" r:id="rId21"/>
    <p:sldId id="285" r:id="rId22"/>
    <p:sldId id="284" r:id="rId23"/>
    <p:sldId id="290" r:id="rId24"/>
    <p:sldId id="362" r:id="rId25"/>
    <p:sldId id="317" r:id="rId26"/>
    <p:sldId id="361" r:id="rId27"/>
    <p:sldId id="295" r:id="rId28"/>
    <p:sldId id="282" r:id="rId29"/>
    <p:sldId id="25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8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B5E"/>
    <a:srgbClr val="EE7501"/>
    <a:srgbClr val="F47B20"/>
    <a:srgbClr val="009FE3"/>
    <a:srgbClr val="A1B0D1"/>
    <a:srgbClr val="F9B2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4" autoAdjust="0"/>
    <p:restoredTop sz="83333" autoAdjust="0"/>
  </p:normalViewPr>
  <p:slideViewPr>
    <p:cSldViewPr snapToGrid="0" snapToObjects="1">
      <p:cViewPr>
        <p:scale>
          <a:sx n="50" d="100"/>
          <a:sy n="50" d="100"/>
        </p:scale>
        <p:origin x="-2130" y="-636"/>
      </p:cViewPr>
      <p:guideLst>
        <p:guide orient="horz" pos="2160"/>
        <p:guide pos="185"/>
      </p:guideLst>
    </p:cSldViewPr>
  </p:slideViewPr>
  <p:outlineViewPr>
    <p:cViewPr>
      <p:scale>
        <a:sx n="33" d="100"/>
        <a:sy n="33" d="100"/>
      </p:scale>
      <p:origin x="0" y="2352"/>
    </p:cViewPr>
  </p:outlineViewPr>
  <p:notesTextViewPr>
    <p:cViewPr>
      <p:scale>
        <a:sx n="75" d="100"/>
        <a:sy n="75" d="100"/>
      </p:scale>
      <p:origin x="0" y="0"/>
    </p:cViewPr>
  </p:notesTextViewPr>
  <p:sorterViewPr>
    <p:cViewPr varScale="1">
      <p:scale>
        <a:sx n="1" d="1"/>
        <a:sy n="1" d="1"/>
      </p:scale>
      <p:origin x="0" y="0"/>
    </p:cViewPr>
  </p:sorterViewPr>
  <p:notesViewPr>
    <p:cSldViewPr snapToGrid="0" snapToObjects="1">
      <p:cViewPr varScale="1">
        <p:scale>
          <a:sx n="123" d="100"/>
          <a:sy n="123" d="100"/>
        </p:scale>
        <p:origin x="-418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F7C9A7-861F-49EC-BAE5-B28EFF6525BA}"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GB"/>
        </a:p>
      </dgm:t>
    </dgm:pt>
    <dgm:pt modelId="{41606EC1-2172-4F44-A25D-066D2DCCCAD1}">
      <dgm:prSet phldrT="[Text]"/>
      <dgm:spPr/>
      <dgm:t>
        <a:bodyPr/>
        <a:lstStyle/>
        <a:p>
          <a:r>
            <a:rPr lang="en-GB" dirty="0" smtClean="0">
              <a:latin typeface="Tahoma" pitchFamily="34" charset="0"/>
              <a:ea typeface="Tahoma" pitchFamily="34" charset="0"/>
              <a:cs typeface="Tahoma" pitchFamily="34" charset="0"/>
            </a:rPr>
            <a:t>Principles not reflected in strategy</a:t>
          </a:r>
          <a:endParaRPr lang="en-GB" dirty="0">
            <a:latin typeface="Tahoma" pitchFamily="34" charset="0"/>
            <a:ea typeface="Tahoma" pitchFamily="34" charset="0"/>
            <a:cs typeface="Tahoma" pitchFamily="34" charset="0"/>
          </a:endParaRPr>
        </a:p>
      </dgm:t>
    </dgm:pt>
    <dgm:pt modelId="{9735B912-8D8F-4446-8500-8943A7A1D609}" type="parTrans" cxnId="{2C460E03-F28F-4D27-B360-A10B144EA5E1}">
      <dgm:prSet/>
      <dgm:spPr/>
      <dgm:t>
        <a:bodyPr/>
        <a:lstStyle/>
        <a:p>
          <a:endParaRPr lang="en-GB"/>
        </a:p>
      </dgm:t>
    </dgm:pt>
    <dgm:pt modelId="{8E686844-60DB-4E82-A87E-DD4B8770BD0B}" type="sibTrans" cxnId="{2C460E03-F28F-4D27-B360-A10B144EA5E1}">
      <dgm:prSet/>
      <dgm:spPr/>
      <dgm:t>
        <a:bodyPr/>
        <a:lstStyle/>
        <a:p>
          <a:endParaRPr lang="en-GB"/>
        </a:p>
      </dgm:t>
    </dgm:pt>
    <dgm:pt modelId="{44DA8EF2-00CB-4C37-9412-F68D6DD72F5C}">
      <dgm:prSet phldrT="[Text]"/>
      <dgm:spPr/>
      <dgm:t>
        <a:bodyPr/>
        <a:lstStyle/>
        <a:p>
          <a:r>
            <a:rPr lang="en-GB" dirty="0" smtClean="0">
              <a:latin typeface="Tahoma" pitchFamily="34" charset="0"/>
              <a:ea typeface="Tahoma" pitchFamily="34" charset="0"/>
              <a:cs typeface="Tahoma" pitchFamily="34" charset="0"/>
            </a:rPr>
            <a:t>Assessment doesn’t reflect working life</a:t>
          </a:r>
          <a:endParaRPr lang="en-GB" dirty="0">
            <a:latin typeface="Tahoma" pitchFamily="34" charset="0"/>
            <a:ea typeface="Tahoma" pitchFamily="34" charset="0"/>
            <a:cs typeface="Tahoma" pitchFamily="34" charset="0"/>
          </a:endParaRPr>
        </a:p>
      </dgm:t>
    </dgm:pt>
    <dgm:pt modelId="{1DCEA8F4-F34B-4127-AFD7-F9B325773097}" type="parTrans" cxnId="{7E567AFC-F219-4226-839B-D2C3BC2BFD54}">
      <dgm:prSet/>
      <dgm:spPr/>
      <dgm:t>
        <a:bodyPr/>
        <a:lstStyle/>
        <a:p>
          <a:endParaRPr lang="en-GB"/>
        </a:p>
      </dgm:t>
    </dgm:pt>
    <dgm:pt modelId="{AD04022B-EF23-425F-B214-F3262144F9D8}" type="sibTrans" cxnId="{7E567AFC-F219-4226-839B-D2C3BC2BFD54}">
      <dgm:prSet/>
      <dgm:spPr/>
      <dgm:t>
        <a:bodyPr/>
        <a:lstStyle/>
        <a:p>
          <a:endParaRPr lang="en-GB"/>
        </a:p>
      </dgm:t>
    </dgm:pt>
    <dgm:pt modelId="{0CA00B03-E462-4203-A987-3D7BE8B23C0E}">
      <dgm:prSet phldrT="[Text]"/>
      <dgm:spPr/>
      <dgm:t>
        <a:bodyPr/>
        <a:lstStyle/>
        <a:p>
          <a:r>
            <a:rPr lang="en-GB" dirty="0" smtClean="0">
              <a:latin typeface="Tahoma" pitchFamily="34" charset="0"/>
              <a:ea typeface="Tahoma" pitchFamily="34" charset="0"/>
              <a:cs typeface="Tahoma" pitchFamily="34" charset="0"/>
            </a:rPr>
            <a:t>Essays and exams still predominate</a:t>
          </a:r>
          <a:endParaRPr lang="en-GB" dirty="0">
            <a:latin typeface="Tahoma" pitchFamily="34" charset="0"/>
            <a:ea typeface="Tahoma" pitchFamily="34" charset="0"/>
            <a:cs typeface="Tahoma" pitchFamily="34" charset="0"/>
          </a:endParaRPr>
        </a:p>
      </dgm:t>
    </dgm:pt>
    <dgm:pt modelId="{EB0EB828-E49C-4260-88BE-64E5A9EE4F78}" type="parTrans" cxnId="{68B86CDC-16CF-4990-AC7D-1C10C4A2CE4B}">
      <dgm:prSet/>
      <dgm:spPr/>
      <dgm:t>
        <a:bodyPr/>
        <a:lstStyle/>
        <a:p>
          <a:endParaRPr lang="en-GB"/>
        </a:p>
      </dgm:t>
    </dgm:pt>
    <dgm:pt modelId="{E07768EA-FD98-4D65-AB3D-3374A1E0D517}" type="sibTrans" cxnId="{68B86CDC-16CF-4990-AC7D-1C10C4A2CE4B}">
      <dgm:prSet/>
      <dgm:spPr/>
      <dgm:t>
        <a:bodyPr/>
        <a:lstStyle/>
        <a:p>
          <a:endParaRPr lang="en-GB"/>
        </a:p>
      </dgm:t>
    </dgm:pt>
    <dgm:pt modelId="{4F042D01-5282-490F-A7D2-76FC8EEEBF4F}">
      <dgm:prSet phldrT="[Text]"/>
      <dgm:spPr/>
      <dgm:t>
        <a:bodyPr/>
        <a:lstStyle/>
        <a:p>
          <a:r>
            <a:rPr lang="en-GB" dirty="0" smtClean="0">
              <a:latin typeface="Tahoma" pitchFamily="34" charset="0"/>
              <a:ea typeface="Tahoma" pitchFamily="34" charset="0"/>
              <a:cs typeface="Tahoma" pitchFamily="34" charset="0"/>
            </a:rPr>
            <a:t>Timeliness and quality of feedback</a:t>
          </a:r>
          <a:endParaRPr lang="en-GB" dirty="0">
            <a:latin typeface="Tahoma" pitchFamily="34" charset="0"/>
            <a:ea typeface="Tahoma" pitchFamily="34" charset="0"/>
            <a:cs typeface="Tahoma" pitchFamily="34" charset="0"/>
          </a:endParaRPr>
        </a:p>
      </dgm:t>
    </dgm:pt>
    <dgm:pt modelId="{CA1CEF49-D45C-41E5-99A6-05F51B1D7EEE}" type="parTrans" cxnId="{318E2648-6948-4BAC-A87E-FE0F92EA68D7}">
      <dgm:prSet/>
      <dgm:spPr/>
      <dgm:t>
        <a:bodyPr/>
        <a:lstStyle/>
        <a:p>
          <a:endParaRPr lang="en-GB"/>
        </a:p>
      </dgm:t>
    </dgm:pt>
    <dgm:pt modelId="{24E1B92E-70AD-429A-8E1A-D5ABE5F553E7}" type="sibTrans" cxnId="{318E2648-6948-4BAC-A87E-FE0F92EA68D7}">
      <dgm:prSet/>
      <dgm:spPr/>
      <dgm:t>
        <a:bodyPr/>
        <a:lstStyle/>
        <a:p>
          <a:endParaRPr lang="en-GB"/>
        </a:p>
      </dgm:t>
    </dgm:pt>
    <dgm:pt modelId="{10E7D0E7-4A51-4199-AC1B-EB5CF72455E4}">
      <dgm:prSet phldrT="[Text]"/>
      <dgm:spPr/>
      <dgm:t>
        <a:bodyPr/>
        <a:lstStyle/>
        <a:p>
          <a:r>
            <a:rPr lang="en-GB" dirty="0" smtClean="0">
              <a:latin typeface="Tahoma" pitchFamily="34" charset="0"/>
              <a:ea typeface="Tahoma" pitchFamily="34" charset="0"/>
              <a:cs typeface="Tahoma" pitchFamily="34" charset="0"/>
            </a:rPr>
            <a:t>Modules inhibit longitudinal development</a:t>
          </a:r>
          <a:endParaRPr lang="en-GB" dirty="0">
            <a:latin typeface="Tahoma" pitchFamily="34" charset="0"/>
            <a:ea typeface="Tahoma" pitchFamily="34" charset="0"/>
            <a:cs typeface="Tahoma" pitchFamily="34" charset="0"/>
          </a:endParaRPr>
        </a:p>
      </dgm:t>
    </dgm:pt>
    <dgm:pt modelId="{886E58A8-3D1B-40B3-ADF8-2508DD3A90A8}" type="parTrans" cxnId="{6CBE85D3-31C2-4FB1-85F8-332A2FF52462}">
      <dgm:prSet/>
      <dgm:spPr/>
      <dgm:t>
        <a:bodyPr/>
        <a:lstStyle/>
        <a:p>
          <a:endParaRPr lang="en-GB"/>
        </a:p>
      </dgm:t>
    </dgm:pt>
    <dgm:pt modelId="{E0D8AB48-693A-45B1-96A6-2CB2CF2C4143}" type="sibTrans" cxnId="{6CBE85D3-31C2-4FB1-85F8-332A2FF52462}">
      <dgm:prSet/>
      <dgm:spPr/>
      <dgm:t>
        <a:bodyPr/>
        <a:lstStyle/>
        <a:p>
          <a:endParaRPr lang="en-GB"/>
        </a:p>
      </dgm:t>
    </dgm:pt>
    <dgm:pt modelId="{313ECF2C-BCD6-46DB-BC01-0239CF26511B}" type="pres">
      <dgm:prSet presAssocID="{F7F7C9A7-861F-49EC-BAE5-B28EFF6525BA}" presName="diagram" presStyleCnt="0">
        <dgm:presLayoutVars>
          <dgm:dir/>
          <dgm:resizeHandles val="exact"/>
        </dgm:presLayoutVars>
      </dgm:prSet>
      <dgm:spPr/>
      <dgm:t>
        <a:bodyPr/>
        <a:lstStyle/>
        <a:p>
          <a:endParaRPr lang="en-GB"/>
        </a:p>
      </dgm:t>
    </dgm:pt>
    <dgm:pt modelId="{D0B28C85-94C2-4BDF-B3E2-27D3560DF488}" type="pres">
      <dgm:prSet presAssocID="{41606EC1-2172-4F44-A25D-066D2DCCCAD1}" presName="node" presStyleLbl="node1" presStyleIdx="0" presStyleCnt="5">
        <dgm:presLayoutVars>
          <dgm:bulletEnabled val="1"/>
        </dgm:presLayoutVars>
      </dgm:prSet>
      <dgm:spPr/>
      <dgm:t>
        <a:bodyPr/>
        <a:lstStyle/>
        <a:p>
          <a:endParaRPr lang="en-GB"/>
        </a:p>
      </dgm:t>
    </dgm:pt>
    <dgm:pt modelId="{FAD3B914-689C-4729-8BE1-B8916213DEB0}" type="pres">
      <dgm:prSet presAssocID="{8E686844-60DB-4E82-A87E-DD4B8770BD0B}" presName="sibTrans" presStyleCnt="0"/>
      <dgm:spPr/>
    </dgm:pt>
    <dgm:pt modelId="{29292B92-884F-4484-9DF8-0B0E4E24112A}" type="pres">
      <dgm:prSet presAssocID="{44DA8EF2-00CB-4C37-9412-F68D6DD72F5C}" presName="node" presStyleLbl="node1" presStyleIdx="1" presStyleCnt="5">
        <dgm:presLayoutVars>
          <dgm:bulletEnabled val="1"/>
        </dgm:presLayoutVars>
      </dgm:prSet>
      <dgm:spPr/>
      <dgm:t>
        <a:bodyPr/>
        <a:lstStyle/>
        <a:p>
          <a:endParaRPr lang="en-GB"/>
        </a:p>
      </dgm:t>
    </dgm:pt>
    <dgm:pt modelId="{80833DD5-C194-4F6C-9B96-C90DEAE44191}" type="pres">
      <dgm:prSet presAssocID="{AD04022B-EF23-425F-B214-F3262144F9D8}" presName="sibTrans" presStyleCnt="0"/>
      <dgm:spPr/>
    </dgm:pt>
    <dgm:pt modelId="{76C9F7D3-E391-4E0B-9613-900A2D3E0DF1}" type="pres">
      <dgm:prSet presAssocID="{0CA00B03-E462-4203-A987-3D7BE8B23C0E}" presName="node" presStyleLbl="node1" presStyleIdx="2" presStyleCnt="5">
        <dgm:presLayoutVars>
          <dgm:bulletEnabled val="1"/>
        </dgm:presLayoutVars>
      </dgm:prSet>
      <dgm:spPr/>
      <dgm:t>
        <a:bodyPr/>
        <a:lstStyle/>
        <a:p>
          <a:endParaRPr lang="en-GB"/>
        </a:p>
      </dgm:t>
    </dgm:pt>
    <dgm:pt modelId="{370FF0E4-0A8F-4A59-B799-3A8E61B4F0D2}" type="pres">
      <dgm:prSet presAssocID="{E07768EA-FD98-4D65-AB3D-3374A1E0D517}" presName="sibTrans" presStyleCnt="0"/>
      <dgm:spPr/>
    </dgm:pt>
    <dgm:pt modelId="{0AA8ED94-ED3F-46BA-89A1-A1CCD7552E55}" type="pres">
      <dgm:prSet presAssocID="{4F042D01-5282-490F-A7D2-76FC8EEEBF4F}" presName="node" presStyleLbl="node1" presStyleIdx="3" presStyleCnt="5">
        <dgm:presLayoutVars>
          <dgm:bulletEnabled val="1"/>
        </dgm:presLayoutVars>
      </dgm:prSet>
      <dgm:spPr/>
      <dgm:t>
        <a:bodyPr/>
        <a:lstStyle/>
        <a:p>
          <a:endParaRPr lang="en-GB"/>
        </a:p>
      </dgm:t>
    </dgm:pt>
    <dgm:pt modelId="{76C2BBA7-3283-4213-89BE-7F2A84ED7118}" type="pres">
      <dgm:prSet presAssocID="{24E1B92E-70AD-429A-8E1A-D5ABE5F553E7}" presName="sibTrans" presStyleCnt="0"/>
      <dgm:spPr/>
    </dgm:pt>
    <dgm:pt modelId="{4C683DDF-2ABE-4095-B92C-483926D2CF5B}" type="pres">
      <dgm:prSet presAssocID="{10E7D0E7-4A51-4199-AC1B-EB5CF72455E4}" presName="node" presStyleLbl="node1" presStyleIdx="4" presStyleCnt="5">
        <dgm:presLayoutVars>
          <dgm:bulletEnabled val="1"/>
        </dgm:presLayoutVars>
      </dgm:prSet>
      <dgm:spPr/>
      <dgm:t>
        <a:bodyPr/>
        <a:lstStyle/>
        <a:p>
          <a:endParaRPr lang="en-GB"/>
        </a:p>
      </dgm:t>
    </dgm:pt>
  </dgm:ptLst>
  <dgm:cxnLst>
    <dgm:cxn modelId="{318E2648-6948-4BAC-A87E-FE0F92EA68D7}" srcId="{F7F7C9A7-861F-49EC-BAE5-B28EFF6525BA}" destId="{4F042D01-5282-490F-A7D2-76FC8EEEBF4F}" srcOrd="3" destOrd="0" parTransId="{CA1CEF49-D45C-41E5-99A6-05F51B1D7EEE}" sibTransId="{24E1B92E-70AD-429A-8E1A-D5ABE5F553E7}"/>
    <dgm:cxn modelId="{880516A9-7D5C-4637-9C44-AE023AA677CF}" type="presOf" srcId="{44DA8EF2-00CB-4C37-9412-F68D6DD72F5C}" destId="{29292B92-884F-4484-9DF8-0B0E4E24112A}" srcOrd="0" destOrd="0" presId="urn:microsoft.com/office/officeart/2005/8/layout/default#1"/>
    <dgm:cxn modelId="{CA11F4EC-C5E2-4F90-99EB-CC5AAC3D23B6}" type="presOf" srcId="{10E7D0E7-4A51-4199-AC1B-EB5CF72455E4}" destId="{4C683DDF-2ABE-4095-B92C-483926D2CF5B}" srcOrd="0" destOrd="0" presId="urn:microsoft.com/office/officeart/2005/8/layout/default#1"/>
    <dgm:cxn modelId="{66BC732F-C3D0-4663-8FC2-83C971F0DF4E}" type="presOf" srcId="{41606EC1-2172-4F44-A25D-066D2DCCCAD1}" destId="{D0B28C85-94C2-4BDF-B3E2-27D3560DF488}" srcOrd="0" destOrd="0" presId="urn:microsoft.com/office/officeart/2005/8/layout/default#1"/>
    <dgm:cxn modelId="{6CBE85D3-31C2-4FB1-85F8-332A2FF52462}" srcId="{F7F7C9A7-861F-49EC-BAE5-B28EFF6525BA}" destId="{10E7D0E7-4A51-4199-AC1B-EB5CF72455E4}" srcOrd="4" destOrd="0" parTransId="{886E58A8-3D1B-40B3-ADF8-2508DD3A90A8}" sibTransId="{E0D8AB48-693A-45B1-96A6-2CB2CF2C4143}"/>
    <dgm:cxn modelId="{E3CA5AAE-514F-45CD-B869-4027D98ED3DF}" type="presOf" srcId="{4F042D01-5282-490F-A7D2-76FC8EEEBF4F}" destId="{0AA8ED94-ED3F-46BA-89A1-A1CCD7552E55}" srcOrd="0" destOrd="0" presId="urn:microsoft.com/office/officeart/2005/8/layout/default#1"/>
    <dgm:cxn modelId="{B9E1A1E9-0D4E-43CB-8547-1715DB82A1E3}" type="presOf" srcId="{0CA00B03-E462-4203-A987-3D7BE8B23C0E}" destId="{76C9F7D3-E391-4E0B-9613-900A2D3E0DF1}" srcOrd="0" destOrd="0" presId="urn:microsoft.com/office/officeart/2005/8/layout/default#1"/>
    <dgm:cxn modelId="{CA87BE67-97A1-4822-B4B7-4B0EAE4C69AE}" type="presOf" srcId="{F7F7C9A7-861F-49EC-BAE5-B28EFF6525BA}" destId="{313ECF2C-BCD6-46DB-BC01-0239CF26511B}" srcOrd="0" destOrd="0" presId="urn:microsoft.com/office/officeart/2005/8/layout/default#1"/>
    <dgm:cxn modelId="{2C460E03-F28F-4D27-B360-A10B144EA5E1}" srcId="{F7F7C9A7-861F-49EC-BAE5-B28EFF6525BA}" destId="{41606EC1-2172-4F44-A25D-066D2DCCCAD1}" srcOrd="0" destOrd="0" parTransId="{9735B912-8D8F-4446-8500-8943A7A1D609}" sibTransId="{8E686844-60DB-4E82-A87E-DD4B8770BD0B}"/>
    <dgm:cxn modelId="{7E567AFC-F219-4226-839B-D2C3BC2BFD54}" srcId="{F7F7C9A7-861F-49EC-BAE5-B28EFF6525BA}" destId="{44DA8EF2-00CB-4C37-9412-F68D6DD72F5C}" srcOrd="1" destOrd="0" parTransId="{1DCEA8F4-F34B-4127-AFD7-F9B325773097}" sibTransId="{AD04022B-EF23-425F-B214-F3262144F9D8}"/>
    <dgm:cxn modelId="{68B86CDC-16CF-4990-AC7D-1C10C4A2CE4B}" srcId="{F7F7C9A7-861F-49EC-BAE5-B28EFF6525BA}" destId="{0CA00B03-E462-4203-A987-3D7BE8B23C0E}" srcOrd="2" destOrd="0" parTransId="{EB0EB828-E49C-4260-88BE-64E5A9EE4F78}" sibTransId="{E07768EA-FD98-4D65-AB3D-3374A1E0D517}"/>
    <dgm:cxn modelId="{7DC4A3D7-2BD5-49A6-A243-46C6E4E40DD2}" type="presParOf" srcId="{313ECF2C-BCD6-46DB-BC01-0239CF26511B}" destId="{D0B28C85-94C2-4BDF-B3E2-27D3560DF488}" srcOrd="0" destOrd="0" presId="urn:microsoft.com/office/officeart/2005/8/layout/default#1"/>
    <dgm:cxn modelId="{1F47A874-5CAF-4624-8512-5DC59B35B7EF}" type="presParOf" srcId="{313ECF2C-BCD6-46DB-BC01-0239CF26511B}" destId="{FAD3B914-689C-4729-8BE1-B8916213DEB0}" srcOrd="1" destOrd="0" presId="urn:microsoft.com/office/officeart/2005/8/layout/default#1"/>
    <dgm:cxn modelId="{F80C3F3D-6D26-4BFB-96EE-4F3ED94AD740}" type="presParOf" srcId="{313ECF2C-BCD6-46DB-BC01-0239CF26511B}" destId="{29292B92-884F-4484-9DF8-0B0E4E24112A}" srcOrd="2" destOrd="0" presId="urn:microsoft.com/office/officeart/2005/8/layout/default#1"/>
    <dgm:cxn modelId="{A4EA1D04-5CB4-41BB-8985-3F7E10D66919}" type="presParOf" srcId="{313ECF2C-BCD6-46DB-BC01-0239CF26511B}" destId="{80833DD5-C194-4F6C-9B96-C90DEAE44191}" srcOrd="3" destOrd="0" presId="urn:microsoft.com/office/officeart/2005/8/layout/default#1"/>
    <dgm:cxn modelId="{76D05F89-CC0C-4683-AC9E-1D6228689F26}" type="presParOf" srcId="{313ECF2C-BCD6-46DB-BC01-0239CF26511B}" destId="{76C9F7D3-E391-4E0B-9613-900A2D3E0DF1}" srcOrd="4" destOrd="0" presId="urn:microsoft.com/office/officeart/2005/8/layout/default#1"/>
    <dgm:cxn modelId="{A7B015C8-714E-4993-A01E-DA7A252DE5F9}" type="presParOf" srcId="{313ECF2C-BCD6-46DB-BC01-0239CF26511B}" destId="{370FF0E4-0A8F-4A59-B799-3A8E61B4F0D2}" srcOrd="5" destOrd="0" presId="urn:microsoft.com/office/officeart/2005/8/layout/default#1"/>
    <dgm:cxn modelId="{74CC76F2-7B1A-4966-9BC7-6D6E4B78DD7C}" type="presParOf" srcId="{313ECF2C-BCD6-46DB-BC01-0239CF26511B}" destId="{0AA8ED94-ED3F-46BA-89A1-A1CCD7552E55}" srcOrd="6" destOrd="0" presId="urn:microsoft.com/office/officeart/2005/8/layout/default#1"/>
    <dgm:cxn modelId="{A3D66A57-8949-4154-911C-FAADC70C8C96}" type="presParOf" srcId="{313ECF2C-BCD6-46DB-BC01-0239CF26511B}" destId="{76C2BBA7-3283-4213-89BE-7F2A84ED7118}" srcOrd="7" destOrd="0" presId="urn:microsoft.com/office/officeart/2005/8/layout/default#1"/>
    <dgm:cxn modelId="{DD613DBD-4BCF-4B1C-94C7-15F817E038EA}" type="presParOf" srcId="{313ECF2C-BCD6-46DB-BC01-0239CF26511B}" destId="{4C683DDF-2ABE-4095-B92C-483926D2CF5B}"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4B993D-FBA0-3D4D-9A75-E4EEF0A021B4}" type="datetimeFigureOut">
              <a:rPr lang="en-US" smtClean="0"/>
              <a:pPr/>
              <a:t>10/30/2015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5B03B0-5B96-CF49-B818-5CDCE5E4EBB1}" type="slidenum">
              <a:rPr lang="en-US" smtClean="0"/>
              <a:pPr/>
              <a:t>‹#›</a:t>
            </a:fld>
            <a:endParaRPr lang="en-US"/>
          </a:p>
        </p:txBody>
      </p:sp>
    </p:spTree>
    <p:extLst>
      <p:ext uri="{BB962C8B-B14F-4D97-AF65-F5344CB8AC3E}">
        <p14:creationId xmlns:p14="http://schemas.microsoft.com/office/powerpoint/2010/main" val="2735538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5E7214-8022-3645-A27F-8C6E0E0F7E38}" type="datetimeFigureOut">
              <a:rPr lang="en-US" smtClean="0"/>
              <a:pPr/>
              <a:t>10/30/2015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07E12-62A1-D440-A5D9-139F4214B312}" type="slidenum">
              <a:rPr lang="en-US" smtClean="0"/>
              <a:pPr/>
              <a:t>‹#›</a:t>
            </a:fld>
            <a:endParaRPr lang="en-US"/>
          </a:p>
        </p:txBody>
      </p:sp>
    </p:spTree>
    <p:extLst>
      <p:ext uri="{BB962C8B-B14F-4D97-AF65-F5344CB8AC3E}">
        <p14:creationId xmlns:p14="http://schemas.microsoft.com/office/powerpoint/2010/main" val="40614161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us.org.uk/en/campaigns/higher-education/assessment-feedback-/"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strath.ac.uk/learnteach/feedback/"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jiscdesignstudio.pbworks.com/w/page/23495173/Making%20Assessment%20Count%20Project"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jiscdesignstudio.pbworks.com/w/page/50671491/MACE%20Project"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jiscdesignstudio.pbworks.com/w/page/52947129/Feed%20forward" TargetMode="External"/><Relationship Id="rId13" Type="http://schemas.openxmlformats.org/officeDocument/2006/relationships/hyperlink" Target="http://jiscdesignstudio.pbworks.com/Assessment%20and%20curriculum%20design" TargetMode="External"/><Relationship Id="rId18" Type="http://schemas.openxmlformats.org/officeDocument/2006/relationships/hyperlink" Target="http://jiscdesignstudio.pbworks.com/w/page/62050752/Models%20of%20change%20in%20assessment%20and%20feedback" TargetMode="External"/><Relationship Id="rId3" Type="http://schemas.openxmlformats.org/officeDocument/2006/relationships/hyperlink" Target="http://jiscdesignstudio.pbworks.com/w/page/52947111/Assessment%20and%20employability" TargetMode="External"/><Relationship Id="rId7" Type="http://schemas.openxmlformats.org/officeDocument/2006/relationships/hyperlink" Target="http://jiscdesignstudio.pbworks.com/w/page/50193583/Feedback" TargetMode="External"/><Relationship Id="rId12" Type="http://schemas.openxmlformats.org/officeDocument/2006/relationships/hyperlink" Target="http://jiscdesignstudio.pbworks.com/w/page/52947107/Work-based%20learning%20and%20assessment" TargetMode="External"/><Relationship Id="rId17" Type="http://schemas.openxmlformats.org/officeDocument/2006/relationships/hyperlink" Target="http://jiscdesignstudio.pbworks.com/w/page/62365396/Learner%20perspectives%20on%20assessment%20and%20feedback" TargetMode="External"/><Relationship Id="rId2" Type="http://schemas.openxmlformats.org/officeDocument/2006/relationships/slide" Target="../slides/slide27.xml"/><Relationship Id="rId16" Type="http://schemas.openxmlformats.org/officeDocument/2006/relationships/hyperlink" Target="http://jiscdesignstudio.pbworks.com/w/page/61998428/Engaging%20stakeholders%20in%20assessment%20and%20feedback" TargetMode="External"/><Relationship Id="rId20" Type="http://schemas.openxmlformats.org/officeDocument/2006/relationships/hyperlink" Target="http://jiscdesignstudio.pbworks.com/w/page/62222700/Wide-scale%20and%20cross-institutional%20implementation" TargetMode="External"/><Relationship Id="rId1" Type="http://schemas.openxmlformats.org/officeDocument/2006/relationships/notesMaster" Target="../notesMasters/notesMaster1.xml"/><Relationship Id="rId6" Type="http://schemas.openxmlformats.org/officeDocument/2006/relationships/hyperlink" Target="http://jiscdesignstudio.pbworks.com/w/page/52947119/Authentic%20assessment" TargetMode="External"/><Relationship Id="rId11" Type="http://schemas.openxmlformats.org/officeDocument/2006/relationships/hyperlink" Target="http://jiscdesignstudio.pbworks.com/w/page/62081092/Self-monitoring%20and%20self-evaluation" TargetMode="External"/><Relationship Id="rId5" Type="http://schemas.openxmlformats.org/officeDocument/2006/relationships/hyperlink" Target="http://jiscdesignstudio.pbworks.com/w/page/52947117/Assessment%20management" TargetMode="External"/><Relationship Id="rId15" Type="http://schemas.openxmlformats.org/officeDocument/2006/relationships/hyperlink" Target="http://jiscdesignstudio.pbworks.com/w/page/62002879/Balancing%20effectiveness%20and%20efficiency%20in%20assessment%20and%20feedback" TargetMode="External"/><Relationship Id="rId10" Type="http://schemas.openxmlformats.org/officeDocument/2006/relationships/hyperlink" Target="http://jiscdesignstudio.pbworks.com/w/page/52947134/Peer%20assessment%20and%20review" TargetMode="External"/><Relationship Id="rId19" Type="http://schemas.openxmlformats.org/officeDocument/2006/relationships/hyperlink" Target="http://jiscdesignstudio.pbworks.com/Processes%20supporting%20assessment%20and%20feedback" TargetMode="External"/><Relationship Id="rId4" Type="http://schemas.openxmlformats.org/officeDocument/2006/relationships/hyperlink" Target="http://jiscdesignstudio.pbworks.com/w/page/52947115/Assessment%20for%20learning" TargetMode="External"/><Relationship Id="rId9" Type="http://schemas.openxmlformats.org/officeDocument/2006/relationships/hyperlink" Target="http://jiscdesignstudio.pbworks.com/w/page/52947131/Longitudinal%20and%20ipsative%20assessment" TargetMode="External"/><Relationship Id="rId14" Type="http://schemas.openxmlformats.org/officeDocument/2006/relationships/hyperlink" Target="http://jiscdesignstudio.pbworks.com/w/page/62036264/Assessment%20in%20strategy%20and%20policy"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jiscdesignstudio.pbworks.com/w/page/49920023/Assessment%20and%20Feedback%20Programm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jiscdesignstudio.pbworks.com/w/page/50671006/Assessment%20Careers%20Projec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jiscdesignstudio.pbworks.com/w/page/61526443/Assessment%20and%20Feedback%20Programm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 to ‘View’ menu &gt; ‘Header and Footer…’ to edit the footers on this slide (click ‘Apply’ to change only the currently selected slide, or ‘Apply to All’ to change the footers</a:t>
            </a:r>
            <a:r>
              <a:rPr lang="en-US" baseline="0" dirty="0" smtClean="0"/>
              <a:t> on all slides.</a:t>
            </a:r>
            <a:endParaRPr lang="en-US" dirty="0" smtClean="0"/>
          </a:p>
        </p:txBody>
      </p:sp>
      <p:sp>
        <p:nvSpPr>
          <p:cNvPr id="4" name="Slide Number Placeholder 3"/>
          <p:cNvSpPr>
            <a:spLocks noGrp="1"/>
          </p:cNvSpPr>
          <p:nvPr>
            <p:ph type="sldNum" sz="quarter" idx="10"/>
          </p:nvPr>
        </p:nvSpPr>
        <p:spPr/>
        <p:txBody>
          <a:bodyPr/>
          <a:lstStyle/>
          <a:p>
            <a:fld id="{61207E12-62A1-D440-A5D9-139F4214B312}" type="slidenum">
              <a:rPr lang="en-US" smtClean="0"/>
              <a:pPr/>
              <a:t>4</a:t>
            </a:fld>
            <a:endParaRPr lang="en-US"/>
          </a:p>
        </p:txBody>
      </p:sp>
    </p:spTree>
    <p:extLst>
      <p:ext uri="{BB962C8B-B14F-4D97-AF65-F5344CB8AC3E}">
        <p14:creationId xmlns:p14="http://schemas.microsoft.com/office/powerpoint/2010/main" val="481564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defTabSz="457155">
              <a:spcBef>
                <a:spcPct val="0"/>
              </a:spcBef>
            </a:pPr>
            <a:r>
              <a:rPr lang="en-US" dirty="0" smtClean="0">
                <a:latin typeface="Arial" pitchFamily="34" charset="0"/>
                <a:ea typeface="ＭＳ Ｐゴシック" pitchFamily="34" charset="-128"/>
              </a:rPr>
              <a:t>Activity: think</a:t>
            </a:r>
            <a:r>
              <a:rPr lang="en-US" baseline="0" dirty="0" smtClean="0">
                <a:latin typeface="Arial" pitchFamily="34" charset="0"/>
                <a:ea typeface="ＭＳ Ｐゴシック" pitchFamily="34" charset="-128"/>
              </a:rPr>
              <a:t> of a couple of assignments you’ve given feedback on recently. How much of your feedback </a:t>
            </a:r>
            <a:r>
              <a:rPr lang="en-US" baseline="0" dirty="0" err="1" smtClean="0">
                <a:latin typeface="Arial" pitchFamily="34" charset="0"/>
                <a:ea typeface="ＭＳ Ｐゴシック" pitchFamily="34" charset="-128"/>
              </a:rPr>
              <a:t>focussed</a:t>
            </a:r>
            <a:r>
              <a:rPr lang="en-US" baseline="0" dirty="0" smtClean="0">
                <a:latin typeface="Arial" pitchFamily="34" charset="0"/>
                <a:ea typeface="ＭＳ Ｐゴシック" pitchFamily="34" charset="-128"/>
              </a:rPr>
              <a:t> on the bullets from each list? Was it different for different assignments? Different for stronger and weaker students? What else causes difference in feedback approach?</a:t>
            </a:r>
            <a:endParaRPr lang="en-US" dirty="0" smtClean="0">
              <a:latin typeface="Arial" pitchFamily="34" charset="0"/>
              <a:ea typeface="ＭＳ Ｐゴシック" pitchFamily="34" charset="-128"/>
            </a:endParaRPr>
          </a:p>
        </p:txBody>
      </p:sp>
      <p:sp>
        <p:nvSpPr>
          <p:cNvPr id="21508" name="Slide Number Placeholder 3"/>
          <p:cNvSpPr>
            <a:spLocks noGrp="1"/>
          </p:cNvSpPr>
          <p:nvPr>
            <p:ph type="sldNum" sz="quarter" idx="5"/>
          </p:nvPr>
        </p:nvSpPr>
        <p:spPr>
          <a:noFill/>
          <a:ln>
            <a:miter lim="800000"/>
            <a:headEnd/>
            <a:tailEnd/>
          </a:ln>
        </p:spPr>
        <p:txBody>
          <a:bodyPr/>
          <a:lstStyle/>
          <a:p>
            <a:fld id="{432E7BB6-2EA5-4032-B168-F0122265C51F}" type="slidenum">
              <a:rPr lang="en-US"/>
              <a:pPr/>
              <a:t>15</a:t>
            </a:fld>
            <a:endParaRPr lang="en-US"/>
          </a:p>
        </p:txBody>
      </p:sp>
    </p:spTree>
    <p:extLst>
      <p:ext uri="{BB962C8B-B14F-4D97-AF65-F5344CB8AC3E}">
        <p14:creationId xmlns:p14="http://schemas.microsoft.com/office/powerpoint/2010/main" val="3064893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5 minute brainstorm on</a:t>
            </a:r>
            <a:r>
              <a:rPr lang="en-GB" baseline="0" dirty="0" smtClean="0"/>
              <a:t> examples of use.</a:t>
            </a:r>
          </a:p>
          <a:p>
            <a:r>
              <a:rPr lang="en-GB" baseline="0" dirty="0" smtClean="0"/>
              <a:t>5 minutes feedback.</a:t>
            </a:r>
            <a:endParaRPr lang="en-GB" dirty="0"/>
          </a:p>
        </p:txBody>
      </p:sp>
      <p:sp>
        <p:nvSpPr>
          <p:cNvPr id="4" name="Slide Number Placeholder 3"/>
          <p:cNvSpPr>
            <a:spLocks noGrp="1"/>
          </p:cNvSpPr>
          <p:nvPr>
            <p:ph type="sldNum" sz="quarter" idx="10"/>
          </p:nvPr>
        </p:nvSpPr>
        <p:spPr/>
        <p:txBody>
          <a:bodyPr/>
          <a:lstStyle/>
          <a:p>
            <a:fld id="{61207E12-62A1-D440-A5D9-139F4214B312}" type="slidenum">
              <a:rPr lang="en-US" smtClean="0"/>
              <a:pPr/>
              <a:t>17</a:t>
            </a:fld>
            <a:endParaRPr lang="en-US"/>
          </a:p>
        </p:txBody>
      </p:sp>
    </p:spTree>
    <p:extLst>
      <p:ext uri="{BB962C8B-B14F-4D97-AF65-F5344CB8AC3E}">
        <p14:creationId xmlns:p14="http://schemas.microsoft.com/office/powerpoint/2010/main" val="3119827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a:t>
            </a:r>
            <a:r>
              <a:rPr lang="en-GB" dirty="0" err="1" smtClean="0"/>
              <a:t>assesssment</a:t>
            </a:r>
            <a:r>
              <a:rPr lang="en-GB" dirty="0" smtClean="0"/>
              <a:t> traditionally has had a focus on computer assisted</a:t>
            </a:r>
            <a:r>
              <a:rPr lang="en-GB" baseline="0" dirty="0" smtClean="0"/>
              <a:t> assessment. </a:t>
            </a:r>
            <a:endParaRPr lang="en-GB" dirty="0"/>
          </a:p>
        </p:txBody>
      </p:sp>
      <p:sp>
        <p:nvSpPr>
          <p:cNvPr id="4" name="Slide Number Placeholder 3"/>
          <p:cNvSpPr>
            <a:spLocks noGrp="1"/>
          </p:cNvSpPr>
          <p:nvPr>
            <p:ph type="sldNum" sz="quarter" idx="10"/>
          </p:nvPr>
        </p:nvSpPr>
        <p:spPr/>
        <p:txBody>
          <a:bodyPr/>
          <a:lstStyle/>
          <a:p>
            <a:fld id="{61207E12-62A1-D440-A5D9-139F4214B312}" type="slidenum">
              <a:rPr lang="en-US" smtClean="0"/>
              <a:pPr/>
              <a:t>18</a:t>
            </a:fld>
            <a:endParaRPr lang="en-US"/>
          </a:p>
        </p:txBody>
      </p:sp>
    </p:spTree>
    <p:extLst>
      <p:ext uri="{BB962C8B-B14F-4D97-AF65-F5344CB8AC3E}">
        <p14:creationId xmlns:p14="http://schemas.microsoft.com/office/powerpoint/2010/main" val="3100144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a:t>
            </a:r>
            <a:r>
              <a:rPr lang="en-GB" baseline="0" dirty="0" smtClean="0"/>
              <a:t>s is just a snapshot of the sort of issues that are looking to be addressed within the Jisc assessment and feedback programme, for example the quality, consistency and timeliness of feedback, enhancing dialogue around feedback, looking to better articulate graduate attributes etc. As you can see, feedback, and especially its quality, was the most frequently-cited issue in the programme</a:t>
            </a:r>
            <a:endParaRPr lang="en-GB" dirty="0"/>
          </a:p>
        </p:txBody>
      </p:sp>
      <p:sp>
        <p:nvSpPr>
          <p:cNvPr id="4" name="Slide Number Placeholder 3"/>
          <p:cNvSpPr>
            <a:spLocks noGrp="1"/>
          </p:cNvSpPr>
          <p:nvPr>
            <p:ph type="sldNum" sz="quarter" idx="10"/>
          </p:nvPr>
        </p:nvSpPr>
        <p:spPr/>
        <p:txBody>
          <a:bodyPr/>
          <a:lstStyle/>
          <a:p>
            <a:fld id="{61207E12-62A1-D440-A5D9-139F4214B312}" type="slidenum">
              <a:rPr lang="en-US" smtClean="0"/>
              <a:pPr/>
              <a:t>19</a:t>
            </a:fld>
            <a:endParaRPr lang="en-US"/>
          </a:p>
        </p:txBody>
      </p:sp>
    </p:spTree>
    <p:extLst>
      <p:ext uri="{BB962C8B-B14F-4D97-AF65-F5344CB8AC3E}">
        <p14:creationId xmlns:p14="http://schemas.microsoft.com/office/powerpoint/2010/main" val="4237416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kern="1200" dirty="0" smtClean="0">
                <a:solidFill>
                  <a:schemeClr val="tx1"/>
                </a:solidFill>
                <a:latin typeface="+mn-lt"/>
                <a:ea typeface="+mn-ea"/>
                <a:cs typeface="+mn-cs"/>
              </a:rPr>
              <a:t>The</a:t>
            </a:r>
            <a:r>
              <a:rPr lang="en-GB" sz="1200" kern="1200" baseline="0" dirty="0" smtClean="0">
                <a:solidFill>
                  <a:schemeClr val="tx1"/>
                </a:solidFill>
                <a:latin typeface="+mn-lt"/>
                <a:ea typeface="+mn-ea"/>
                <a:cs typeface="+mn-cs"/>
              </a:rPr>
              <a:t> importance of learners engaging with their feedback has been strongly referenced in the literature (</a:t>
            </a:r>
            <a:r>
              <a:rPr lang="en-GB" sz="1200" kern="1200" baseline="0" dirty="0" err="1" smtClean="0">
                <a:solidFill>
                  <a:schemeClr val="tx1"/>
                </a:solidFill>
                <a:latin typeface="+mn-lt"/>
                <a:ea typeface="+mn-ea"/>
                <a:cs typeface="+mn-cs"/>
              </a:rPr>
              <a:t>e.g</a:t>
            </a:r>
            <a:r>
              <a:rPr lang="en-GB" sz="1200" kern="1200" baseline="0" dirty="0" smtClean="0">
                <a:solidFill>
                  <a:schemeClr val="tx1"/>
                </a:solidFill>
                <a:latin typeface="+mn-lt"/>
                <a:ea typeface="+mn-ea"/>
                <a:cs typeface="+mn-cs"/>
              </a:rPr>
              <a:t> David </a:t>
            </a:r>
            <a:r>
              <a:rPr lang="en-GB" sz="1200" kern="1200" baseline="0" dirty="0" err="1" smtClean="0">
                <a:solidFill>
                  <a:schemeClr val="tx1"/>
                </a:solidFill>
                <a:latin typeface="+mn-lt"/>
                <a:ea typeface="+mn-ea"/>
                <a:cs typeface="+mn-cs"/>
              </a:rPr>
              <a:t>Boud’s</a:t>
            </a:r>
            <a:r>
              <a:rPr lang="en-GB" sz="1200" kern="1200" baseline="0" dirty="0" smtClean="0">
                <a:solidFill>
                  <a:schemeClr val="tx1"/>
                </a:solidFill>
                <a:latin typeface="+mn-lt"/>
                <a:ea typeface="+mn-ea"/>
                <a:cs typeface="+mn-cs"/>
              </a:rPr>
              <a:t> work on closing the feedback loop, David Nicol).  There is a perception that students don’t do this, which has been of real concern to academic staff. Evidence suggest that students doing this is likely to have a strong beneficial impact on student performance and achievement. </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issue</a:t>
            </a:r>
            <a:r>
              <a:rPr lang="en-GB" sz="1200" kern="1200" baseline="0" dirty="0" smtClean="0">
                <a:solidFill>
                  <a:schemeClr val="tx1"/>
                </a:solidFill>
                <a:latin typeface="+mn-lt"/>
                <a:ea typeface="+mn-ea"/>
                <a:cs typeface="+mn-cs"/>
              </a:rPr>
              <a:t> has also been recognised </a:t>
            </a:r>
            <a:r>
              <a:rPr lang="en-GB" sz="1200" kern="1200" dirty="0" smtClean="0">
                <a:solidFill>
                  <a:schemeClr val="tx1"/>
                </a:solidFill>
                <a:latin typeface="+mn-lt"/>
                <a:ea typeface="+mn-ea"/>
                <a:cs typeface="+mn-cs"/>
              </a:rPr>
              <a:t>as a result of poor results nationally for assessment and feedback in the National Students Survey (NSS), and so feedback has become the focus of campaigns (for example the NUS </a:t>
            </a:r>
            <a:r>
              <a:rPr lang="en-GB" sz="1200" kern="1200" dirty="0" smtClean="0">
                <a:solidFill>
                  <a:schemeClr val="tx1"/>
                </a:solidFill>
                <a:latin typeface="+mn-lt"/>
                <a:ea typeface="+mn-ea"/>
                <a:cs typeface="+mn-cs"/>
                <a:hlinkClick r:id="rId3"/>
              </a:rPr>
              <a:t>Feedback Amnesty</a:t>
            </a:r>
            <a:r>
              <a:rPr lang="en-GB" sz="1200" kern="1200" dirty="0" smtClean="0">
                <a:solidFill>
                  <a:schemeClr val="tx1"/>
                </a:solidFill>
                <a:latin typeface="+mn-lt"/>
                <a:ea typeface="+mn-ea"/>
                <a:cs typeface="+mn-cs"/>
              </a:rPr>
              <a:t> (2008-2009) and the University of Strathclyde’s </a:t>
            </a:r>
            <a:r>
              <a:rPr lang="en-GB" sz="1200" kern="1200" dirty="0" smtClean="0">
                <a:solidFill>
                  <a:schemeClr val="tx1"/>
                </a:solidFill>
                <a:latin typeface="+mn-lt"/>
                <a:ea typeface="+mn-ea"/>
                <a:cs typeface="+mn-cs"/>
                <a:hlinkClick r:id="rId4"/>
              </a:rPr>
              <a:t>Feedback is a Dialogue</a:t>
            </a:r>
            <a:r>
              <a:rPr lang="en-GB" sz="1200" kern="1200" dirty="0" smtClean="0">
                <a:solidFill>
                  <a:schemeClr val="tx1"/>
                </a:solidFill>
                <a:latin typeface="+mn-lt"/>
                <a:ea typeface="+mn-ea"/>
                <a:cs typeface="+mn-cs"/>
              </a:rPr>
              <a:t>), which draw on educational principles defining the nature of effective feedback. For example feedback should:</a:t>
            </a:r>
          </a:p>
          <a:p>
            <a:endParaRPr lang="en-GB" sz="1200" kern="1200" dirty="0" smtClean="0">
              <a:solidFill>
                <a:schemeClr val="tx1"/>
              </a:solidFill>
              <a:latin typeface="+mn-lt"/>
              <a:ea typeface="+mn-ea"/>
              <a:cs typeface="+mn-cs"/>
            </a:endParaRPr>
          </a:p>
          <a:p>
            <a:r>
              <a:rPr lang="en-GB" dirty="0" smtClean="0"/>
              <a:t>Clarify what good performance is</a:t>
            </a:r>
          </a:p>
          <a:p>
            <a:r>
              <a:rPr lang="en-GB" dirty="0" smtClean="0"/>
              <a:t>Facilitate self-assessment</a:t>
            </a:r>
          </a:p>
          <a:p>
            <a:r>
              <a:rPr lang="en-GB" dirty="0" smtClean="0"/>
              <a:t>Deliver high-quality feedback information</a:t>
            </a:r>
          </a:p>
          <a:p>
            <a:r>
              <a:rPr lang="en-GB" dirty="0" smtClean="0"/>
              <a:t>Encourage peer and teacher dialogue</a:t>
            </a:r>
          </a:p>
          <a:p>
            <a:r>
              <a:rPr lang="en-GB" dirty="0" smtClean="0"/>
              <a:t>Encourage positive motivation and self-esteem</a:t>
            </a:r>
          </a:p>
          <a:p>
            <a:r>
              <a:rPr lang="en-GB" dirty="0" smtClean="0"/>
              <a:t>Provide opportunities to close the gap</a:t>
            </a:r>
          </a:p>
          <a:p>
            <a:r>
              <a:rPr lang="en-GB" dirty="0" smtClean="0"/>
              <a:t>Use feedback to improve teaching</a:t>
            </a:r>
          </a:p>
          <a:p>
            <a:endParaRPr lang="en-GB" dirty="0" smtClean="0"/>
          </a:p>
          <a:p>
            <a:r>
              <a:rPr lang="en-GB" dirty="0" smtClean="0"/>
              <a:t>Feed forward is as important to learners’ progress as feedback. While feedback focuses on a learner’s current performance (and may simply justify the grade awarded), feed forward looks ahead to the next assignment, offering constructive guidance on how to do better in future work. A combination of the two ensures that assessment has an effective developmental impact on learning.</a:t>
            </a:r>
          </a:p>
          <a:p>
            <a:endParaRPr lang="en-GB" dirty="0"/>
          </a:p>
        </p:txBody>
      </p:sp>
      <p:sp>
        <p:nvSpPr>
          <p:cNvPr id="4" name="Slide Number Placeholder 3"/>
          <p:cNvSpPr>
            <a:spLocks noGrp="1"/>
          </p:cNvSpPr>
          <p:nvPr>
            <p:ph type="sldNum" sz="quarter" idx="10"/>
          </p:nvPr>
        </p:nvSpPr>
        <p:spPr/>
        <p:txBody>
          <a:bodyPr/>
          <a:lstStyle/>
          <a:p>
            <a:fld id="{61207E12-62A1-D440-A5D9-139F4214B312}" type="slidenum">
              <a:rPr lang="en-US" smtClean="0"/>
              <a:pPr/>
              <a:t>20</a:t>
            </a:fld>
            <a:endParaRPr lang="en-US"/>
          </a:p>
        </p:txBody>
      </p:sp>
    </p:spTree>
    <p:extLst>
      <p:ext uri="{BB962C8B-B14F-4D97-AF65-F5344CB8AC3E}">
        <p14:creationId xmlns:p14="http://schemas.microsoft.com/office/powerpoint/2010/main" val="1395178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Attrition rates generally</a:t>
            </a:r>
            <a:r>
              <a:rPr lang="en-GB" baseline="0" dirty="0" smtClean="0"/>
              <a:t> on distance learning courses tend to be higher than on campus-based courses so a team on the MSC Occupational Psychology course at Leicester explored using technology to ensure feedback was working as effectively as it could. </a:t>
            </a:r>
          </a:p>
          <a:p>
            <a:endParaRPr lang="en-GB" baseline="0" dirty="0" smtClean="0"/>
          </a:p>
          <a:p>
            <a:r>
              <a:rPr lang="en-GB" baseline="0" dirty="0" smtClean="0"/>
              <a:t>This team explored providing ‘feed forward’ and gaining better engagement with feedback through audio podcasts.</a:t>
            </a:r>
          </a:p>
          <a:p>
            <a:endParaRPr lang="en-GB" sz="1200" kern="1200" baseline="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experience of receiving audio feedback can be richer; tutors can expand on salient points, vary the tone, pitch and pace of the voice and add humour to build rapport and open the door to ongoing dialogue between tutor and learner. At the same time, there were felt to be efficiency gains for tutors, although to some extent these were experienced through the reduction of time spent in repeating key points which could be recorded for the benefit of all students.</a:t>
            </a:r>
          </a:p>
          <a:p>
            <a:endParaRPr lang="en-GB" sz="1200" kern="1200" dirty="0" smtClean="0">
              <a:solidFill>
                <a:schemeClr val="tx1"/>
              </a:solidFill>
              <a:latin typeface="+mn-lt"/>
              <a:ea typeface="+mn-ea"/>
              <a:cs typeface="+mn-cs"/>
            </a:endParaRPr>
          </a:p>
          <a:p>
            <a:r>
              <a:rPr lang="en-GB" dirty="0" smtClean="0"/>
              <a:t>EFFECTIVE</a:t>
            </a:r>
            <a:r>
              <a:rPr lang="en-GB" baseline="0" dirty="0" smtClean="0"/>
              <a:t> ASSESSMENT IN A DIGITAL AGE WRITTEN CASE STUDY</a:t>
            </a:r>
            <a:endParaRPr lang="en-GB" dirty="0"/>
          </a:p>
        </p:txBody>
      </p:sp>
      <p:sp>
        <p:nvSpPr>
          <p:cNvPr id="4" name="Slide Number Placeholder 3"/>
          <p:cNvSpPr>
            <a:spLocks noGrp="1"/>
          </p:cNvSpPr>
          <p:nvPr>
            <p:ph type="sldNum" sz="quarter" idx="10"/>
          </p:nvPr>
        </p:nvSpPr>
        <p:spPr/>
        <p:txBody>
          <a:bodyPr/>
          <a:lstStyle/>
          <a:p>
            <a:fld id="{61207E12-62A1-D440-A5D9-139F4214B312}" type="slidenum">
              <a:rPr lang="en-US" smtClean="0"/>
              <a:pPr/>
              <a:t>21</a:t>
            </a:fld>
            <a:endParaRPr lang="en-US"/>
          </a:p>
        </p:txBody>
      </p:sp>
    </p:spTree>
    <p:extLst>
      <p:ext uri="{BB962C8B-B14F-4D97-AF65-F5344CB8AC3E}">
        <p14:creationId xmlns:p14="http://schemas.microsoft.com/office/powerpoint/2010/main" val="1189632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To make feedback a more active experience for learners, the </a:t>
            </a:r>
            <a:r>
              <a:rPr lang="en-GB" sz="1200" kern="1200" dirty="0" smtClean="0">
                <a:solidFill>
                  <a:schemeClr val="tx1"/>
                </a:solidFill>
                <a:latin typeface="+mn-lt"/>
                <a:ea typeface="+mn-ea"/>
                <a:cs typeface="+mn-cs"/>
                <a:hlinkClick r:id="rId3"/>
              </a:rPr>
              <a:t>Making Assessment Count</a:t>
            </a:r>
            <a:r>
              <a:rPr lang="en-GB" sz="1200" kern="1200" dirty="0" smtClean="0">
                <a:solidFill>
                  <a:schemeClr val="tx1"/>
                </a:solidFill>
                <a:latin typeface="+mn-lt"/>
                <a:ea typeface="+mn-ea"/>
                <a:cs typeface="+mn-cs"/>
              </a:rPr>
              <a:t> (MAC) project in the Curriculum Delivery programme developed the ‘e-Reflect’ process which utilised an online learning journal for student reflection on tutor feedback. The system enables feedback to become more active and personalised and joins up hitherto separate processes.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a:t>
            </a:r>
            <a:r>
              <a:rPr lang="en-GB" sz="1200" kern="1200" dirty="0" smtClean="0">
                <a:solidFill>
                  <a:schemeClr val="tx1"/>
                </a:solidFill>
                <a:latin typeface="+mn-lt"/>
                <a:ea typeface="+mn-ea"/>
                <a:cs typeface="+mn-cs"/>
                <a:hlinkClick r:id="rId4"/>
              </a:rPr>
              <a:t>MACE</a:t>
            </a:r>
            <a:r>
              <a:rPr lang="en-GB" sz="1200" kern="1200" dirty="0" smtClean="0">
                <a:solidFill>
                  <a:schemeClr val="tx1"/>
                </a:solidFill>
                <a:latin typeface="+mn-lt"/>
                <a:ea typeface="+mn-ea"/>
                <a:cs typeface="+mn-cs"/>
              </a:rPr>
              <a:t> project is</a:t>
            </a:r>
            <a:r>
              <a:rPr lang="en-GB" sz="1200" kern="1200" baseline="0" dirty="0" smtClean="0">
                <a:solidFill>
                  <a:schemeClr val="tx1"/>
                </a:solidFill>
                <a:latin typeface="+mn-lt"/>
                <a:ea typeface="+mn-ea"/>
                <a:cs typeface="+mn-cs"/>
              </a:rPr>
              <a:t> evaluating this process in a variety of different contexts. The process is being either supported through the VLE, through an e-portfolio, or using the </a:t>
            </a:r>
            <a:r>
              <a:rPr lang="en-GB" sz="1200" kern="1200" baseline="0" dirty="0" err="1" smtClean="0">
                <a:solidFill>
                  <a:schemeClr val="tx1"/>
                </a:solidFill>
                <a:latin typeface="+mn-lt"/>
                <a:ea typeface="+mn-ea"/>
                <a:cs typeface="+mn-cs"/>
              </a:rPr>
              <a:t>eReflect</a:t>
            </a:r>
            <a:r>
              <a:rPr lang="en-GB" sz="1200" kern="1200" baseline="0" dirty="0" smtClean="0">
                <a:solidFill>
                  <a:schemeClr val="tx1"/>
                </a:solidFill>
                <a:latin typeface="+mn-lt"/>
                <a:ea typeface="+mn-ea"/>
                <a:cs typeface="+mn-cs"/>
              </a:rPr>
              <a:t> tool developed by MAC.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VIDEO CASE STUDY (Effective Assessment in a Digital Age)</a:t>
            </a:r>
            <a:endParaRPr lang="en-GB" dirty="0"/>
          </a:p>
        </p:txBody>
      </p:sp>
      <p:sp>
        <p:nvSpPr>
          <p:cNvPr id="4" name="Slide Number Placeholder 3"/>
          <p:cNvSpPr>
            <a:spLocks noGrp="1"/>
          </p:cNvSpPr>
          <p:nvPr>
            <p:ph type="sldNum" sz="quarter" idx="10"/>
          </p:nvPr>
        </p:nvSpPr>
        <p:spPr/>
        <p:txBody>
          <a:bodyPr/>
          <a:lstStyle/>
          <a:p>
            <a:fld id="{61207E12-62A1-D440-A5D9-139F4214B312}" type="slidenum">
              <a:rPr lang="en-US" smtClean="0"/>
              <a:pPr/>
              <a:t>22</a:t>
            </a:fld>
            <a:endParaRPr lang="en-US"/>
          </a:p>
        </p:txBody>
      </p:sp>
    </p:spTree>
    <p:extLst>
      <p:ext uri="{BB962C8B-B14F-4D97-AF65-F5344CB8AC3E}">
        <p14:creationId xmlns:p14="http://schemas.microsoft.com/office/powerpoint/2010/main" val="1638860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One way around the problem is to create regular opportunities for learners to reflect on how they have used feedback received on a previous assignment when working on the current one. </a:t>
            </a:r>
          </a:p>
          <a:p>
            <a:endParaRPr lang="en-GB" dirty="0" smtClean="0"/>
          </a:p>
          <a:p>
            <a:r>
              <a:rPr lang="en-GB" dirty="0" smtClean="0"/>
              <a:t>University of Dundee school</a:t>
            </a:r>
            <a:r>
              <a:rPr lang="en-GB" baseline="0" dirty="0" smtClean="0"/>
              <a:t> of medicine deliver a purely online distance learning masters in medical education. So the tutors are delivering feedback, but weren’t clear the students were reading, understanding and acting on feedback. </a:t>
            </a:r>
          </a:p>
          <a:p>
            <a:endParaRPr lang="en-GB" baseline="0" dirty="0" smtClean="0"/>
          </a:p>
          <a:p>
            <a:r>
              <a:rPr lang="en-GB" baseline="0" dirty="0" smtClean="0"/>
              <a:t>They have redesigned the feedback process by adding a cover sheet to all assignments asking students to assess how well they feel they have delivered the learning outcomes, writing style, referencing, and what aspect they would like feedback on, and how they have acted on previous feedback.</a:t>
            </a:r>
          </a:p>
          <a:p>
            <a:endParaRPr lang="en-GB" baseline="0" dirty="0" smtClean="0"/>
          </a:p>
          <a:p>
            <a:r>
              <a:rPr lang="en-GB" baseline="0" dirty="0" smtClean="0"/>
              <a:t>Tutors mark the cover sheet and add comments. Students are then asked to reflect on their feedback in a wiki, and answer how well does the tutor feedback match the self evaluation, what have you learnt, what response will you make, and whether anything was unclear. Tutor continues the dialogue through the wiki.  </a:t>
            </a:r>
          </a:p>
          <a:p>
            <a:endParaRPr lang="en-GB" baseline="0" dirty="0" smtClean="0"/>
          </a:p>
          <a:p>
            <a:r>
              <a:rPr lang="en-GB" baseline="0" dirty="0" smtClean="0"/>
              <a:t>So all assignments from different modules are stored in one place. Easy sharing and feedback processes, including external examiners. In addition to wikis, other technologies, such as e-portfolio systems could </a:t>
            </a:r>
            <a:r>
              <a:rPr lang="en-GB" baseline="0" dirty="0" err="1" smtClean="0"/>
              <a:t>fulfill</a:t>
            </a:r>
            <a:r>
              <a:rPr lang="en-GB" baseline="0" dirty="0" smtClean="0"/>
              <a:t> this role. </a:t>
            </a:r>
          </a:p>
          <a:p>
            <a:endParaRPr lang="en-GB" baseline="0" dirty="0" smtClean="0"/>
          </a:p>
          <a:p>
            <a:r>
              <a:rPr lang="en-GB" baseline="0" dirty="0" smtClean="0"/>
              <a:t>Lessons learned:</a:t>
            </a:r>
          </a:p>
          <a:p>
            <a:endParaRPr lang="en-GB" baseline="0" dirty="0" smtClean="0"/>
          </a:p>
          <a:p>
            <a:pPr fontAlgn="base"/>
            <a:r>
              <a:rPr lang="en-GB" sz="1200" b="0" i="0" kern="1200" dirty="0" smtClean="0">
                <a:solidFill>
                  <a:schemeClr val="tx1"/>
                </a:solidFill>
                <a:latin typeface="+mn-lt"/>
                <a:ea typeface="+mn-ea"/>
                <a:cs typeface="+mn-cs"/>
              </a:rPr>
              <a:t>Lessons learned in discussion with others are that they are worried about the time it takes and whether the dialogue continues forever. In our experience the majority of students only take 1 cycle and few do continue the conversation but this is not onerous. Despite the extra time for staff and students (about 5-10 minutes per assignment) they have found it valuable and worth this additional time.</a:t>
            </a:r>
          </a:p>
          <a:p>
            <a:pPr fontAlgn="base"/>
            <a:r>
              <a:rPr lang="en-GB" sz="1200" b="0" i="0" kern="1200" dirty="0" smtClean="0">
                <a:solidFill>
                  <a:schemeClr val="tx1"/>
                </a:solidFill>
                <a:latin typeface="+mn-lt"/>
                <a:ea typeface="+mn-ea"/>
                <a:cs typeface="+mn-cs"/>
              </a:rPr>
              <a:t>Students value the opportunity to ask for specific feedback. They use this opportunity to ask for feedback about content, approach to the assignment, writing and referencing style, application to their own education practice and if anything is missing.</a:t>
            </a:r>
          </a:p>
          <a:p>
            <a:pPr fontAlgn="base"/>
            <a:r>
              <a:rPr lang="en-GB" sz="1200" b="0" i="0" kern="1200" dirty="0" smtClean="0">
                <a:solidFill>
                  <a:schemeClr val="tx1"/>
                </a:solidFill>
                <a:latin typeface="+mn-lt"/>
                <a:ea typeface="+mn-ea"/>
                <a:cs typeface="+mn-cs"/>
              </a:rPr>
              <a:t>Students value the formal opportunity for assessment and feedback dialogue with the tutor.</a:t>
            </a:r>
          </a:p>
          <a:p>
            <a:pPr fontAlgn="base"/>
            <a:r>
              <a:rPr lang="en-GB" sz="1200" b="0" i="0" kern="1200" dirty="0" smtClean="0">
                <a:solidFill>
                  <a:schemeClr val="tx1"/>
                </a:solidFill>
                <a:latin typeface="+mn-lt"/>
                <a:ea typeface="+mn-ea"/>
                <a:cs typeface="+mn-cs"/>
              </a:rPr>
              <a:t>Feedback dialogue is perceived by students and staff to add value to learning despite the small addition of time demands. However, efficiencies made by reducing the overall number of assessments may counter that additional time.</a:t>
            </a:r>
          </a:p>
          <a:p>
            <a:pPr fontAlgn="base"/>
            <a:r>
              <a:rPr lang="en-GB" sz="1200" b="0" i="0" kern="1200" dirty="0" smtClean="0">
                <a:solidFill>
                  <a:schemeClr val="tx1"/>
                </a:solidFill>
                <a:latin typeface="+mn-lt"/>
                <a:ea typeface="+mn-ea"/>
                <a:cs typeface="+mn-cs"/>
              </a:rPr>
              <a:t>Redesigning the assessment taking into account the sequencing of the assignments has led to better feed forward opportunities. This can be seen in the first formative assessment that then leads to a summative assessment where the feedback provided has led to learning.</a:t>
            </a:r>
          </a:p>
          <a:p>
            <a:pPr fontAlgn="base"/>
            <a:r>
              <a:rPr lang="en-GB" sz="1200" b="0" i="0" kern="1200" dirty="0" smtClean="0">
                <a:solidFill>
                  <a:schemeClr val="tx1"/>
                </a:solidFill>
                <a:latin typeface="+mn-lt"/>
                <a:ea typeface="+mn-ea"/>
                <a:cs typeface="+mn-cs"/>
              </a:rPr>
              <a:t>Students need to be better </a:t>
            </a:r>
            <a:r>
              <a:rPr lang="en-GB" sz="1200" b="0" i="0" kern="1200" dirty="0" err="1" smtClean="0">
                <a:solidFill>
                  <a:schemeClr val="tx1"/>
                </a:solidFill>
                <a:latin typeface="+mn-lt"/>
                <a:ea typeface="+mn-ea"/>
                <a:cs typeface="+mn-cs"/>
              </a:rPr>
              <a:t>scaffolded</a:t>
            </a:r>
            <a:r>
              <a:rPr lang="en-GB" sz="1200" b="0" i="0" kern="1200" dirty="0" smtClean="0">
                <a:solidFill>
                  <a:schemeClr val="tx1"/>
                </a:solidFill>
                <a:latin typeface="+mn-lt"/>
                <a:ea typeface="+mn-ea"/>
                <a:cs typeface="+mn-cs"/>
              </a:rPr>
              <a:t> in critically evaluating their own work.</a:t>
            </a:r>
          </a:p>
          <a:p>
            <a:endParaRPr lang="en-GB" baseline="0" dirty="0" smtClean="0"/>
          </a:p>
        </p:txBody>
      </p:sp>
      <p:sp>
        <p:nvSpPr>
          <p:cNvPr id="4" name="Slide Number Placeholder 3"/>
          <p:cNvSpPr>
            <a:spLocks noGrp="1"/>
          </p:cNvSpPr>
          <p:nvPr>
            <p:ph type="sldNum" sz="quarter" idx="10"/>
          </p:nvPr>
        </p:nvSpPr>
        <p:spPr/>
        <p:txBody>
          <a:bodyPr/>
          <a:lstStyle/>
          <a:p>
            <a:fld id="{61207E12-62A1-D440-A5D9-139F4214B312}" type="slidenum">
              <a:rPr lang="en-US" smtClean="0"/>
              <a:pPr/>
              <a:t>23</a:t>
            </a:fld>
            <a:endParaRPr lang="en-US"/>
          </a:p>
        </p:txBody>
      </p:sp>
    </p:spTree>
    <p:extLst>
      <p:ext uri="{BB962C8B-B14F-4D97-AF65-F5344CB8AC3E}">
        <p14:creationId xmlns:p14="http://schemas.microsoft.com/office/powerpoint/2010/main" val="800475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University of Huddersfield has been an early adopter of the </a:t>
            </a:r>
            <a:r>
              <a:rPr lang="en-GB" dirty="0" err="1" smtClean="0"/>
              <a:t>Turnitin</a:t>
            </a:r>
            <a:r>
              <a:rPr lang="en-GB" dirty="0" smtClean="0"/>
              <a:t> suite (including</a:t>
            </a:r>
            <a:r>
              <a:rPr lang="en-GB" baseline="0" dirty="0" smtClean="0"/>
              <a:t> </a:t>
            </a:r>
            <a:r>
              <a:rPr lang="en-GB" baseline="0" dirty="0" err="1" smtClean="0"/>
              <a:t>Grademark</a:t>
            </a:r>
            <a:r>
              <a:rPr lang="en-GB" baseline="0" dirty="0" smtClean="0"/>
              <a:t>)</a:t>
            </a:r>
            <a:r>
              <a:rPr lang="en-GB" dirty="0" smtClean="0"/>
              <a:t> over the last 5 years, and did an</a:t>
            </a:r>
            <a:r>
              <a:rPr lang="en-GB" baseline="0" dirty="0" smtClean="0"/>
              <a:t> evaluation as part of our </a:t>
            </a:r>
            <a:r>
              <a:rPr lang="en-GB" baseline="0" dirty="0" err="1" smtClean="0"/>
              <a:t>assessement</a:t>
            </a:r>
            <a:r>
              <a:rPr lang="en-GB" baseline="0" dirty="0" smtClean="0"/>
              <a:t> and feedback programme. </a:t>
            </a:r>
          </a:p>
          <a:p>
            <a:endParaRPr lang="en-GB" baseline="0" dirty="0" smtClean="0"/>
          </a:p>
          <a:p>
            <a:r>
              <a:rPr lang="en-GB" baseline="0" dirty="0" smtClean="0"/>
              <a:t>They found there were many benefits to be had of electronic submission, the evidence pointed in nearly all cases to that.</a:t>
            </a:r>
            <a:endParaRPr lang="en-GB" dirty="0" smtClean="0"/>
          </a:p>
          <a:p>
            <a:endParaRPr lang="en-GB" dirty="0" smtClean="0"/>
          </a:p>
          <a:p>
            <a:r>
              <a:rPr lang="en-GB" dirty="0" smtClean="0"/>
              <a:t>‘</a:t>
            </a:r>
            <a:r>
              <a:rPr lang="en-GB" sz="1200" kern="1200" dirty="0" smtClean="0">
                <a:solidFill>
                  <a:schemeClr val="tx1"/>
                </a:solidFill>
                <a:latin typeface="+mn-lt"/>
                <a:ea typeface="+mn-ea"/>
                <a:cs typeface="+mn-cs"/>
              </a:rPr>
              <a:t>for some reason they print them out and they hand you back like physical […] hard copy of all the notes’. This student’s use of the phrase ‘for some reason’ demonstrates a feeling of general bewilderment at this </a:t>
            </a:r>
            <a:r>
              <a:rPr lang="en-GB" sz="1200" kern="1200" dirty="0" err="1" smtClean="0">
                <a:solidFill>
                  <a:schemeClr val="tx1"/>
                </a:solidFill>
                <a:latin typeface="+mn-lt"/>
                <a:ea typeface="+mn-ea"/>
                <a:cs typeface="+mn-cs"/>
              </a:rPr>
              <a:t>experiencewhich</a:t>
            </a:r>
            <a:r>
              <a:rPr lang="en-GB" sz="1200" kern="1200" dirty="0" smtClean="0">
                <a:solidFill>
                  <a:schemeClr val="tx1"/>
                </a:solidFill>
                <a:latin typeface="+mn-lt"/>
                <a:ea typeface="+mn-ea"/>
                <a:cs typeface="+mn-cs"/>
              </a:rPr>
              <a:t> not only demonstrates how normal it had become for them to receive their feedback electronically, but also how illogical it seemed to them to receive on paper something which was clearly originally in electronic form. </a:t>
            </a:r>
            <a:endParaRPr lang="en-GB" dirty="0" smtClean="0"/>
          </a:p>
          <a:p>
            <a:endParaRPr lang="en-GB" dirty="0" smtClean="0"/>
          </a:p>
          <a:p>
            <a:r>
              <a:rPr lang="en-GB" dirty="0" smtClean="0"/>
              <a:t>Benefits</a:t>
            </a:r>
            <a:r>
              <a:rPr lang="en-GB" baseline="0" dirty="0" smtClean="0"/>
              <a:t> to students</a:t>
            </a:r>
            <a:br>
              <a:rPr lang="en-GB" baseline="0" dirty="0" smtClean="0"/>
            </a:br>
            <a:endParaRPr lang="en-GB" baseline="0" dirty="0" smtClean="0"/>
          </a:p>
          <a:p>
            <a:pPr>
              <a:buFont typeface="Arial" pitchFamily="34" charset="0"/>
              <a:buChar char="•"/>
            </a:pPr>
            <a:r>
              <a:rPr lang="en-GB" baseline="0" dirty="0" smtClean="0"/>
              <a:t> </a:t>
            </a:r>
            <a:r>
              <a:rPr lang="en-GB" b="1" baseline="0" dirty="0" smtClean="0"/>
              <a:t>increased control and agency – </a:t>
            </a:r>
          </a:p>
          <a:p>
            <a:pPr>
              <a:buFont typeface="Arial" pitchFamily="34" charset="0"/>
              <a:buNone/>
            </a:pPr>
            <a:r>
              <a:rPr lang="en-GB" b="0" baseline="0" dirty="0" smtClean="0"/>
              <a:t>For some, reduced anxiety due to </a:t>
            </a:r>
            <a:r>
              <a:rPr lang="en-GB" b="0" baseline="0" dirty="0" err="1" smtClean="0"/>
              <a:t>increasesed</a:t>
            </a:r>
            <a:r>
              <a:rPr lang="en-GB" b="0" baseline="0" dirty="0" smtClean="0"/>
              <a:t> control, over when, and where they engaged with their feedback.</a:t>
            </a:r>
          </a:p>
          <a:p>
            <a:pPr>
              <a:buFont typeface="Arial" pitchFamily="34" charset="0"/>
              <a:buChar char="•"/>
            </a:pPr>
            <a:endParaRPr lang="en-GB" b="1" baseline="0" dirty="0" smtClean="0"/>
          </a:p>
          <a:p>
            <a:pPr>
              <a:buFont typeface="Arial" pitchFamily="34" charset="0"/>
              <a:buChar char="•"/>
            </a:pPr>
            <a:r>
              <a:rPr lang="en-GB" b="1" baseline="0" dirty="0" smtClean="0"/>
              <a:t> reduced anxiety </a:t>
            </a:r>
            <a:r>
              <a:rPr lang="en-GB" baseline="0" dirty="0" smtClean="0"/>
              <a:t>– </a:t>
            </a:r>
            <a:r>
              <a:rPr lang="en-GB" baseline="0" dirty="0" err="1" smtClean="0"/>
              <a:t>e.g</a:t>
            </a:r>
            <a:r>
              <a:rPr lang="en-GB" baseline="0" dirty="0" smtClean="0"/>
              <a:t> clarity of knowing when they’d receive feedback and results reduced anxiety. Clarity of date of return. Also that clarity helped them to manage their time more effectively. </a:t>
            </a:r>
          </a:p>
          <a:p>
            <a:pPr>
              <a:buFont typeface="Arial" pitchFamily="34" charset="0"/>
              <a:buChar char="•"/>
            </a:pPr>
            <a:endParaRPr lang="en-GB" baseline="0" dirty="0" smtClean="0"/>
          </a:p>
          <a:p>
            <a:pPr>
              <a:buFont typeface="Arial" pitchFamily="34" charset="0"/>
              <a:buChar char="•"/>
            </a:pPr>
            <a:r>
              <a:rPr lang="en-GB" b="1" baseline="0" dirty="0" smtClean="0"/>
              <a:t> improved privacy and security </a:t>
            </a:r>
            <a:r>
              <a:rPr lang="en-GB" baseline="0" dirty="0" smtClean="0"/>
              <a:t>– students were overwhelmingly confident in the process – so confident it hadn’t got lost, and that it had been securely submitted to the tutor and not visible to others.  Liked the </a:t>
            </a:r>
            <a:r>
              <a:rPr lang="en-GB" baseline="0" dirty="0" err="1" smtClean="0"/>
              <a:t>reciepting</a:t>
            </a:r>
            <a:r>
              <a:rPr lang="en-GB" baseline="0" dirty="0" smtClean="0"/>
              <a:t> – fast and automated.  As compared to dropping it in a box in a pile with </a:t>
            </a:r>
            <a:r>
              <a:rPr lang="en-GB" baseline="0" dirty="0" err="1" smtClean="0"/>
              <a:t>others.Or</a:t>
            </a:r>
            <a:r>
              <a:rPr lang="en-GB" baseline="0" dirty="0" smtClean="0"/>
              <a:t> feedback wasn’t given in a class setting when others ask what you got. Provided a sense of connection with the tutor, particularly for distance learners. </a:t>
            </a:r>
          </a:p>
          <a:p>
            <a:pPr>
              <a:buFont typeface="Arial" pitchFamily="34" charset="0"/>
              <a:buChar char="•"/>
            </a:pPr>
            <a:endParaRPr lang="en-GB" baseline="0" dirty="0" smtClean="0"/>
          </a:p>
          <a:p>
            <a:pPr>
              <a:buFont typeface="Arial" pitchFamily="34" charset="0"/>
              <a:buChar char="•"/>
            </a:pPr>
            <a:r>
              <a:rPr lang="en-GB" b="1" baseline="0" dirty="0" smtClean="0"/>
              <a:t> sig increased efficiency and convenience </a:t>
            </a:r>
            <a:r>
              <a:rPr lang="en-GB" baseline="0" dirty="0" smtClean="0"/>
              <a:t>– all students reported added convenience. Inc reduction in time submitting work, ‘hassle’ </a:t>
            </a:r>
            <a:r>
              <a:rPr lang="en-GB" baseline="0" dirty="0" err="1" smtClean="0"/>
              <a:t>eg</a:t>
            </a:r>
            <a:r>
              <a:rPr lang="en-GB" baseline="0" dirty="0" smtClean="0"/>
              <a:t> fighting with printers just before the deadline, and flexibility in submitting it to fit round their lives.  Liked a midnight submission as they could work up to it. </a:t>
            </a:r>
          </a:p>
          <a:p>
            <a:pPr>
              <a:buFont typeface="Arial" pitchFamily="34" charset="0"/>
              <a:buChar char="•"/>
            </a:pPr>
            <a:endParaRPr lang="en-GB" baseline="0" dirty="0" smtClean="0"/>
          </a:p>
          <a:p>
            <a:pPr>
              <a:buFont typeface="Arial" pitchFamily="34" charset="0"/>
              <a:buChar char="•"/>
            </a:pPr>
            <a:r>
              <a:rPr lang="en-GB" baseline="0" dirty="0" smtClean="0"/>
              <a:t> </a:t>
            </a:r>
            <a:r>
              <a:rPr lang="en-GB" b="1" baseline="0" dirty="0" smtClean="0"/>
              <a:t>feedback which is clearer and easier to engage with, understand and store for later use </a:t>
            </a:r>
            <a:r>
              <a:rPr lang="en-GB" baseline="0" dirty="0" smtClean="0"/>
              <a:t>– liked the clarity of date of return for their result and feedback (which related to a school policy).  Reduced their anxiety knowing when. Also found it easier to read. Liked the way feedback worked in </a:t>
            </a:r>
            <a:r>
              <a:rPr lang="en-GB" baseline="0" dirty="0" err="1" smtClean="0"/>
              <a:t>Grademark</a:t>
            </a:r>
            <a:r>
              <a:rPr lang="en-GB" baseline="0" dirty="0" smtClean="0"/>
              <a:t> – inc bubble comments. Found that perceived lack of engagement with the feedback could also be related to the presentation of that feedback which students are finding hard to interpret – one student noted that having it online made it much easier to go back when doing another assignment and incorporate the feedback in as they went. </a:t>
            </a:r>
          </a:p>
          <a:p>
            <a:pPr>
              <a:buFont typeface="Arial" pitchFamily="34" charset="0"/>
              <a:buChar char="•"/>
            </a:pPr>
            <a:endParaRPr lang="en-GB" baseline="0" dirty="0" smtClean="0"/>
          </a:p>
          <a:p>
            <a:pPr>
              <a:buFont typeface="Arial" pitchFamily="34" charset="0"/>
              <a:buNone/>
            </a:pPr>
            <a:r>
              <a:rPr lang="en-GB" baseline="0" dirty="0" smtClean="0"/>
              <a:t>However, the research showed that there is a balance to be gained between giving staff </a:t>
            </a:r>
            <a:r>
              <a:rPr lang="en-GB" baseline="0" dirty="0" err="1" smtClean="0"/>
              <a:t>flexibilty</a:t>
            </a:r>
            <a:r>
              <a:rPr lang="en-GB" baseline="0" dirty="0" smtClean="0"/>
              <a:t> to come on board with e-marking when they are ready (which is key), and the strong entitlement students feel to it. </a:t>
            </a:r>
          </a:p>
          <a:p>
            <a:pPr>
              <a:buFont typeface="Arial" pitchFamily="34" charset="0"/>
              <a:buNone/>
            </a:pPr>
            <a:endParaRPr lang="en-GB" baseline="0" dirty="0" smtClean="0"/>
          </a:p>
          <a:p>
            <a:pPr>
              <a:buFont typeface="Arial" pitchFamily="34" charset="0"/>
              <a:buNone/>
            </a:pPr>
            <a:r>
              <a:rPr lang="en-GB" baseline="0" dirty="0" smtClean="0"/>
              <a:t>Recommended a system that is robust and secure, and allows for </a:t>
            </a:r>
            <a:r>
              <a:rPr lang="en-GB" baseline="0" dirty="0" err="1" smtClean="0"/>
              <a:t>esubmission</a:t>
            </a:r>
            <a:r>
              <a:rPr lang="en-GB" baseline="0" dirty="0" smtClean="0"/>
              <a:t>, but allows staff to mark in the way they prefer is likely to be the one that generates most benefits and least angst for the highest proportion of stakeholders. </a:t>
            </a:r>
          </a:p>
          <a:p>
            <a:pPr>
              <a:buFont typeface="Arial" pitchFamily="34" charset="0"/>
              <a:buNone/>
            </a:pPr>
            <a:endParaRPr lang="en-GB" baseline="0" dirty="0" smtClean="0"/>
          </a:p>
          <a:p>
            <a:pPr>
              <a:buFont typeface="Arial" pitchFamily="34" charset="0"/>
              <a:buNone/>
            </a:pPr>
            <a:r>
              <a:rPr lang="en-GB" baseline="0" dirty="0" smtClean="0"/>
              <a:t>It is likely a critical mass will be gained over time which should tip the balance with any reluctant staff. </a:t>
            </a:r>
          </a:p>
          <a:p>
            <a:pPr>
              <a:buFont typeface="Arial" pitchFamily="34" charset="0"/>
              <a:buNone/>
            </a:pPr>
            <a:endParaRPr lang="en-GB" baseline="0" dirty="0" smtClean="0"/>
          </a:p>
          <a:p>
            <a:pPr>
              <a:buFont typeface="Arial" pitchFamily="34" charset="0"/>
              <a:buNone/>
            </a:pPr>
            <a:r>
              <a:rPr lang="en-GB" baseline="0" dirty="0" smtClean="0"/>
              <a:t>Don’t recommend mandatory </a:t>
            </a:r>
            <a:r>
              <a:rPr lang="en-GB" baseline="0" dirty="0" err="1" smtClean="0"/>
              <a:t>trianing</a:t>
            </a:r>
            <a:r>
              <a:rPr lang="en-GB" baseline="0" dirty="0" smtClean="0"/>
              <a:t> for students, but should make available some self-paced  online resources to support those that need it. </a:t>
            </a:r>
          </a:p>
          <a:p>
            <a:pPr>
              <a:buFont typeface="Arial" pitchFamily="34" charset="0"/>
              <a:buNone/>
            </a:pPr>
            <a:endParaRPr lang="en-GB" dirty="0" smtClean="0"/>
          </a:p>
          <a:p>
            <a:pPr>
              <a:buFont typeface="Arial" pitchFamily="34" charset="0"/>
              <a:buNone/>
            </a:pPr>
            <a:r>
              <a:rPr lang="en-GB" dirty="0" smtClean="0"/>
              <a:t>Findings largely</a:t>
            </a:r>
            <a:r>
              <a:rPr lang="en-GB" baseline="0" dirty="0" smtClean="0"/>
              <a:t> confirmed by Glamorgan</a:t>
            </a:r>
            <a:endParaRPr lang="en-GB" dirty="0"/>
          </a:p>
        </p:txBody>
      </p:sp>
      <p:sp>
        <p:nvSpPr>
          <p:cNvPr id="4" name="Slide Number Placeholder 3"/>
          <p:cNvSpPr>
            <a:spLocks noGrp="1"/>
          </p:cNvSpPr>
          <p:nvPr>
            <p:ph type="sldNum" sz="quarter" idx="10"/>
          </p:nvPr>
        </p:nvSpPr>
        <p:spPr/>
        <p:txBody>
          <a:bodyPr/>
          <a:lstStyle/>
          <a:p>
            <a:fld id="{61207E12-62A1-D440-A5D9-139F4214B312}" type="slidenum">
              <a:rPr lang="en-US" smtClean="0"/>
              <a:pPr/>
              <a:t>24</a:t>
            </a:fld>
            <a:endParaRPr lang="en-US"/>
          </a:p>
        </p:txBody>
      </p:sp>
    </p:spTree>
    <p:extLst>
      <p:ext uri="{BB962C8B-B14F-4D97-AF65-F5344CB8AC3E}">
        <p14:creationId xmlns:p14="http://schemas.microsoft.com/office/powerpoint/2010/main" val="3115604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Delivering feedback in ways that enable learners to self correct, and that encourages dialogue is increasingly seen as key, but traditional feedback processes often fall short, and fail to engage learners. </a:t>
            </a:r>
          </a:p>
          <a:p>
            <a:endParaRPr lang="en-GB" dirty="0" smtClean="0"/>
          </a:p>
          <a:p>
            <a:r>
              <a:rPr lang="en-GB" dirty="0" smtClean="0"/>
              <a:t>AFAL</a:t>
            </a:r>
            <a:r>
              <a:rPr lang="en-GB" baseline="0" dirty="0" smtClean="0"/>
              <a:t> – tutors found the administrative burden a downside (downloading anonymously and uploading through VLE BB). Sounds Good, found took less time or the same (audacity)</a:t>
            </a:r>
            <a:endParaRPr lang="en-GB" dirty="0" smtClean="0"/>
          </a:p>
          <a:p>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AFAL: 3</a:t>
            </a:r>
            <a:r>
              <a:rPr lang="en-GB" baseline="0" dirty="0" smtClean="0"/>
              <a:t> approaches to audio feedback: audio only (MP3), audio embedded in PDF (audiovisual asynchronous) and audio with </a:t>
            </a:r>
            <a:r>
              <a:rPr lang="en-GB" baseline="0" dirty="0" err="1" smtClean="0"/>
              <a:t>screencasts</a:t>
            </a:r>
            <a:r>
              <a:rPr lang="en-GB" baseline="0" dirty="0" smtClean="0"/>
              <a:t> (audiovisual </a:t>
            </a:r>
            <a:r>
              <a:rPr lang="en-GB" baseline="0" dirty="0" err="1" smtClean="0"/>
              <a:t>syncronous</a:t>
            </a:r>
            <a:r>
              <a:rPr lang="en-GB" baseline="0" dirty="0" smtClean="0"/>
              <a:t>) (Jing)</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r>
              <a:rPr lang="en-GB" dirty="0" smtClean="0"/>
              <a:t>found Assessment type and learner type were the key variables:</a:t>
            </a:r>
          </a:p>
          <a:p>
            <a:pPr lvl="2"/>
            <a:r>
              <a:rPr lang="en-GB" dirty="0" smtClean="0"/>
              <a:t>Audio alone good for paper-based assessments (MP3)</a:t>
            </a:r>
          </a:p>
          <a:p>
            <a:pPr lvl="2"/>
            <a:r>
              <a:rPr lang="en-GB" dirty="0" smtClean="0"/>
              <a:t>Audio visual asynchronous good for reports and proposals (PDF)</a:t>
            </a:r>
          </a:p>
          <a:p>
            <a:pPr lvl="2"/>
            <a:r>
              <a:rPr lang="en-GB" dirty="0" smtClean="0"/>
              <a:t>Audio visual synchronous good for essays and presentations (Jing)</a:t>
            </a:r>
          </a:p>
          <a:p>
            <a:pPr lvl="0"/>
            <a:r>
              <a:rPr lang="en-GB" dirty="0" smtClean="0"/>
              <a:t>AFAL:</a:t>
            </a:r>
            <a:r>
              <a:rPr lang="en-GB" baseline="0" dirty="0" smtClean="0"/>
              <a:t> </a:t>
            </a:r>
            <a:r>
              <a:rPr lang="en-GB" dirty="0" smtClean="0"/>
              <a:t>Benefits to learners of audio feedback:</a:t>
            </a:r>
          </a:p>
          <a:p>
            <a:pPr lvl="2"/>
            <a:r>
              <a:rPr lang="en-GB" dirty="0" smtClean="0"/>
              <a:t>‘detailed’, ‘helpful’, ‘personal’ as opposed to ‘illegible’, ‘</a:t>
            </a:r>
            <a:r>
              <a:rPr lang="en-GB" dirty="0" err="1" smtClean="0"/>
              <a:t>undetailed</a:t>
            </a:r>
            <a:r>
              <a:rPr lang="en-GB" dirty="0" smtClean="0"/>
              <a:t>’, ‘short’, ‘impersonal’ but still ‘helpful’</a:t>
            </a:r>
          </a:p>
          <a:p>
            <a:pPr lvl="2"/>
            <a:endParaRPr lang="en-GB" dirty="0" smtClean="0"/>
          </a:p>
          <a:p>
            <a:pPr lvl="0"/>
            <a:r>
              <a:rPr lang="en-GB" dirty="0" smtClean="0"/>
              <a:t>Sounds</a:t>
            </a:r>
            <a:r>
              <a:rPr lang="en-GB" baseline="0" dirty="0" smtClean="0"/>
              <a:t> Good – one pilot used 3 audio files, one to note common pitfalls, one on assessment framework, one on individual feedback. Followed up by a f2f. </a:t>
            </a:r>
            <a:endParaRPr lang="en-GB" dirty="0" smtClean="0"/>
          </a:p>
          <a:p>
            <a:pPr lvl="0" algn="l"/>
            <a:endParaRPr lang="en-GB" dirty="0" smtClean="0"/>
          </a:p>
          <a:p>
            <a:endParaRPr lang="en-GB" dirty="0"/>
          </a:p>
        </p:txBody>
      </p:sp>
      <p:sp>
        <p:nvSpPr>
          <p:cNvPr id="4" name="Slide Number Placeholder 3"/>
          <p:cNvSpPr>
            <a:spLocks noGrp="1"/>
          </p:cNvSpPr>
          <p:nvPr>
            <p:ph type="sldNum" sz="quarter" idx="10"/>
          </p:nvPr>
        </p:nvSpPr>
        <p:spPr/>
        <p:txBody>
          <a:bodyPr/>
          <a:lstStyle/>
          <a:p>
            <a:fld id="{61207E12-62A1-D440-A5D9-139F4214B312}" type="slidenum">
              <a:rPr lang="en-US" smtClean="0"/>
              <a:pPr/>
              <a:t>26</a:t>
            </a:fld>
            <a:endParaRPr lang="en-US"/>
          </a:p>
        </p:txBody>
      </p:sp>
    </p:spTree>
    <p:extLst>
      <p:ext uri="{BB962C8B-B14F-4D97-AF65-F5344CB8AC3E}">
        <p14:creationId xmlns:p14="http://schemas.microsoft.com/office/powerpoint/2010/main" val="94510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10</a:t>
            </a:r>
            <a:r>
              <a:rPr lang="en-GB" baseline="0" dirty="0" smtClean="0"/>
              <a:t> </a:t>
            </a:r>
            <a:r>
              <a:rPr lang="en-GB" baseline="0" dirty="0" err="1" smtClean="0"/>
              <a:t>mins</a:t>
            </a:r>
            <a:r>
              <a:rPr lang="en-GB" baseline="0" dirty="0" smtClean="0"/>
              <a:t> to now place your </a:t>
            </a:r>
            <a:r>
              <a:rPr lang="en-GB" baseline="0" dirty="0" err="1" smtClean="0"/>
              <a:t>postits</a:t>
            </a:r>
            <a:r>
              <a:rPr lang="en-GB" baseline="0" dirty="0" smtClean="0"/>
              <a:t> on the H form – strengths to the right, challenges to the left and any starting ideas for next steps below the goal post.</a:t>
            </a:r>
            <a:endParaRPr lang="en-GB" dirty="0"/>
          </a:p>
        </p:txBody>
      </p:sp>
      <p:sp>
        <p:nvSpPr>
          <p:cNvPr id="4" name="Slide Number Placeholder 3"/>
          <p:cNvSpPr>
            <a:spLocks noGrp="1"/>
          </p:cNvSpPr>
          <p:nvPr>
            <p:ph type="sldNum" sz="quarter" idx="10"/>
          </p:nvPr>
        </p:nvSpPr>
        <p:spPr/>
        <p:txBody>
          <a:bodyPr/>
          <a:lstStyle/>
          <a:p>
            <a:fld id="{61207E12-62A1-D440-A5D9-139F4214B312}" type="slidenum">
              <a:rPr lang="en-US" smtClean="0"/>
              <a:pPr/>
              <a:t>5</a:t>
            </a:fld>
            <a:endParaRPr lang="en-US"/>
          </a:p>
        </p:txBody>
      </p:sp>
    </p:spTree>
    <p:extLst>
      <p:ext uri="{BB962C8B-B14F-4D97-AF65-F5344CB8AC3E}">
        <p14:creationId xmlns:p14="http://schemas.microsoft.com/office/powerpoint/2010/main" val="2346594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A range of different types of tools, case studies, models, learning design, lessons learned etc which support teams in designing, developing and delivering curriculum in their institutions. </a:t>
            </a:r>
          </a:p>
          <a:p>
            <a:pPr eaLnBrk="1" hangingPunct="1">
              <a:spcBef>
                <a:spcPct val="0"/>
              </a:spcBef>
            </a:pPr>
            <a:endParaRPr lang="en-GB" dirty="0" smtClean="0"/>
          </a:p>
          <a:p>
            <a:pPr eaLnBrk="1" hangingPunct="1">
              <a:spcBef>
                <a:spcPct val="0"/>
              </a:spcBef>
            </a:pPr>
            <a:r>
              <a:rPr lang="en-GB" dirty="0" smtClean="0"/>
              <a:t>Topics</a:t>
            </a:r>
            <a:r>
              <a:rPr lang="en-GB" baseline="0" dirty="0" smtClean="0"/>
              <a:t> include: </a:t>
            </a:r>
            <a:endParaRPr lang="en-GB" dirty="0" smtClean="0"/>
          </a:p>
          <a:p>
            <a:pPr eaLnBrk="1" hangingPunct="1">
              <a:spcBef>
                <a:spcPct val="0"/>
              </a:spcBef>
            </a:pPr>
            <a:endParaRPr lang="en-GB" dirty="0" smtClean="0"/>
          </a:p>
          <a:p>
            <a:r>
              <a:rPr lang="en-GB" dirty="0" smtClean="0">
                <a:hlinkClick r:id="rId3"/>
              </a:rPr>
              <a:t>Assessment and employability</a:t>
            </a:r>
            <a:r>
              <a:rPr lang="en-GB" dirty="0" smtClean="0"/>
              <a:t> </a:t>
            </a:r>
          </a:p>
          <a:p>
            <a:r>
              <a:rPr lang="en-GB" dirty="0" smtClean="0">
                <a:hlinkClick r:id="rId4"/>
              </a:rPr>
              <a:t>Assessment for learning</a:t>
            </a:r>
            <a:endParaRPr lang="en-GB" dirty="0" smtClean="0"/>
          </a:p>
          <a:p>
            <a:r>
              <a:rPr lang="en-GB" dirty="0" smtClean="0">
                <a:hlinkClick r:id="rId5"/>
              </a:rPr>
              <a:t>Assessment management</a:t>
            </a:r>
            <a:endParaRPr lang="en-GB" dirty="0" smtClean="0"/>
          </a:p>
          <a:p>
            <a:r>
              <a:rPr lang="en-GB" dirty="0" smtClean="0">
                <a:hlinkClick r:id="rId6"/>
              </a:rPr>
              <a:t>Authentic assessment</a:t>
            </a:r>
            <a:endParaRPr lang="en-GB" dirty="0" smtClean="0"/>
          </a:p>
          <a:p>
            <a:r>
              <a:rPr lang="en-GB" dirty="0" smtClean="0">
                <a:hlinkClick r:id="rId7"/>
              </a:rPr>
              <a:t>Feedback</a:t>
            </a:r>
            <a:r>
              <a:rPr lang="en-GB" dirty="0" smtClean="0"/>
              <a:t> and </a:t>
            </a:r>
            <a:r>
              <a:rPr lang="en-GB" dirty="0" smtClean="0">
                <a:hlinkClick r:id="rId8"/>
              </a:rPr>
              <a:t>Feed forward</a:t>
            </a:r>
            <a:endParaRPr lang="en-GB" dirty="0" smtClean="0"/>
          </a:p>
          <a:p>
            <a:r>
              <a:rPr lang="en-GB" dirty="0" smtClean="0">
                <a:hlinkClick r:id="rId9"/>
              </a:rPr>
              <a:t>Longitudinal and </a:t>
            </a:r>
            <a:r>
              <a:rPr lang="en-GB" dirty="0" err="1" smtClean="0">
                <a:hlinkClick r:id="rId9"/>
              </a:rPr>
              <a:t>ipsative</a:t>
            </a:r>
            <a:r>
              <a:rPr lang="en-GB" dirty="0" smtClean="0">
                <a:hlinkClick r:id="rId9"/>
              </a:rPr>
              <a:t> assessment</a:t>
            </a:r>
            <a:endParaRPr lang="en-GB" dirty="0" smtClean="0"/>
          </a:p>
          <a:p>
            <a:r>
              <a:rPr lang="en-GB" dirty="0" smtClean="0">
                <a:hlinkClick r:id="rId10"/>
              </a:rPr>
              <a:t>Peer assessment and review</a:t>
            </a:r>
            <a:endParaRPr lang="en-GB" dirty="0" smtClean="0"/>
          </a:p>
          <a:p>
            <a:r>
              <a:rPr lang="en-GB" dirty="0" smtClean="0">
                <a:hlinkClick r:id="rId11"/>
              </a:rPr>
              <a:t>Self-monitoring and self-evaluation</a:t>
            </a:r>
            <a:endParaRPr lang="en-GB" dirty="0" smtClean="0"/>
          </a:p>
          <a:p>
            <a:r>
              <a:rPr lang="en-GB" dirty="0" smtClean="0">
                <a:hlinkClick r:id="rId12"/>
              </a:rPr>
              <a:t>Work-based learning and assessment</a:t>
            </a:r>
            <a:endParaRPr lang="en-GB" dirty="0" smtClean="0"/>
          </a:p>
          <a:p>
            <a:pPr eaLnBrk="1" hangingPunct="1">
              <a:spcBef>
                <a:spcPct val="0"/>
              </a:spcBef>
            </a:pPr>
            <a:endParaRPr lang="en-GB" dirty="0" smtClean="0"/>
          </a:p>
          <a:p>
            <a:r>
              <a:rPr lang="en-GB" dirty="0" smtClean="0">
                <a:hlinkClick r:id="rId13"/>
              </a:rPr>
              <a:t>Assessment and curriculum design </a:t>
            </a:r>
            <a:endParaRPr lang="en-GB" dirty="0" smtClean="0"/>
          </a:p>
          <a:p>
            <a:r>
              <a:rPr lang="en-GB" dirty="0" smtClean="0">
                <a:hlinkClick r:id="rId14"/>
              </a:rPr>
              <a:t>Assessment in strategy and policy</a:t>
            </a:r>
            <a:endParaRPr lang="en-GB" dirty="0" smtClean="0"/>
          </a:p>
          <a:p>
            <a:r>
              <a:rPr lang="en-GB" dirty="0" smtClean="0">
                <a:hlinkClick r:id="rId15"/>
              </a:rPr>
              <a:t>Balancing effectiveness and efficiency in assessment &amp; feedback</a:t>
            </a:r>
            <a:endParaRPr lang="en-GB" dirty="0" smtClean="0"/>
          </a:p>
          <a:p>
            <a:r>
              <a:rPr lang="en-GB" dirty="0" smtClean="0">
                <a:hlinkClick r:id="rId16"/>
              </a:rPr>
              <a:t>Engaging stakeholders in assessment and feedback</a:t>
            </a:r>
            <a:endParaRPr lang="en-GB" dirty="0" smtClean="0"/>
          </a:p>
          <a:p>
            <a:r>
              <a:rPr lang="en-GB" dirty="0" smtClean="0">
                <a:hlinkClick r:id="rId17"/>
              </a:rPr>
              <a:t>Learner perspectives on assessment and feedback</a:t>
            </a:r>
            <a:endParaRPr lang="en-GB" dirty="0" smtClean="0"/>
          </a:p>
          <a:p>
            <a:r>
              <a:rPr lang="en-GB" dirty="0" smtClean="0">
                <a:hlinkClick r:id="rId18"/>
              </a:rPr>
              <a:t>Models of change in assessment and feedback</a:t>
            </a:r>
            <a:endParaRPr lang="en-GB" dirty="0" smtClean="0"/>
          </a:p>
          <a:p>
            <a:r>
              <a:rPr lang="en-GB" dirty="0" smtClean="0">
                <a:hlinkClick r:id="rId19"/>
              </a:rPr>
              <a:t>Processes supporting assessment and feedback</a:t>
            </a:r>
            <a:r>
              <a:rPr lang="en-GB" dirty="0" smtClean="0"/>
              <a:t> </a:t>
            </a:r>
          </a:p>
          <a:p>
            <a:r>
              <a:rPr lang="en-GB" dirty="0" smtClean="0">
                <a:hlinkClick r:id="rId20"/>
              </a:rPr>
              <a:t>Wide-scale and cross institutional implementation </a:t>
            </a:r>
            <a:endParaRPr lang="en-GB" dirty="0" smtClean="0"/>
          </a:p>
          <a:p>
            <a:pPr eaLnBrk="1" hangingPunct="1">
              <a:spcBef>
                <a:spcPct val="0"/>
              </a:spcBef>
            </a:pPr>
            <a:endParaRPr lang="en-GB" dirty="0" smtClean="0"/>
          </a:p>
          <a:p>
            <a:pPr eaLnBrk="1" hangingPunct="1">
              <a:spcBef>
                <a:spcPct val="0"/>
              </a:spcBef>
            </a:pPr>
            <a:endParaRPr lang="en-GB"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A56C90-EDF4-4E23-A084-38D7D31954C2}" type="slidenum">
              <a:rPr lang="en-GB" smtClean="0"/>
              <a:pPr fontAlgn="base">
                <a:spcBef>
                  <a:spcPct val="0"/>
                </a:spcBef>
                <a:spcAft>
                  <a:spcPct val="0"/>
                </a:spcAft>
                <a:defRPr/>
              </a:pPr>
              <a:t>27</a:t>
            </a:fld>
            <a:endParaRPr lang="en-GB" smtClean="0"/>
          </a:p>
        </p:txBody>
      </p:sp>
    </p:spTree>
    <p:extLst>
      <p:ext uri="{BB962C8B-B14F-4D97-AF65-F5344CB8AC3E}">
        <p14:creationId xmlns:p14="http://schemas.microsoft.com/office/powerpoint/2010/main" val="2998958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JISC Assessment</a:t>
            </a:r>
            <a:r>
              <a:rPr lang="en-GB" baseline="0" dirty="0" smtClean="0"/>
              <a:t> and Feedback programme is covering institutional change projects, evaluation activities and technical transfer projects. To find out more: </a:t>
            </a:r>
            <a:endParaRPr lang="en-GB" dirty="0" smtClean="0"/>
          </a:p>
          <a:p>
            <a:endParaRPr lang="en-GB" dirty="0" smtClean="0"/>
          </a:p>
          <a:p>
            <a:r>
              <a:rPr lang="en-GB" dirty="0" smtClean="0"/>
              <a:t>The programme has a range of channels</a:t>
            </a:r>
            <a:r>
              <a:rPr lang="en-GB" baseline="0" dirty="0" smtClean="0"/>
              <a:t> for communication – using for example twitter around programme meetings and discussions; </a:t>
            </a:r>
            <a:r>
              <a:rPr lang="en-GB" baseline="0" dirty="0" err="1" smtClean="0"/>
              <a:t>netvibes</a:t>
            </a:r>
            <a:r>
              <a:rPr lang="en-GB" baseline="0" dirty="0" smtClean="0"/>
              <a:t> for collating project blogs; a programme blog and a YouTube channel for collating project videos. </a:t>
            </a:r>
            <a:endParaRPr lang="en-GB" dirty="0"/>
          </a:p>
        </p:txBody>
      </p:sp>
      <p:sp>
        <p:nvSpPr>
          <p:cNvPr id="4" name="Slide Number Placeholder 3"/>
          <p:cNvSpPr>
            <a:spLocks noGrp="1"/>
          </p:cNvSpPr>
          <p:nvPr>
            <p:ph type="sldNum" sz="quarter" idx="10"/>
          </p:nvPr>
        </p:nvSpPr>
        <p:spPr/>
        <p:txBody>
          <a:bodyPr/>
          <a:lstStyle/>
          <a:p>
            <a:pPr>
              <a:defRPr/>
            </a:pPr>
            <a:fld id="{A2B48067-FC0F-42D2-A952-0D1490446031}" type="slidenum">
              <a:rPr lang="en-GB" smtClean="0"/>
              <a:pPr>
                <a:defRPr/>
              </a:pPr>
              <a:t>28</a:t>
            </a:fld>
            <a:endParaRPr lang="en-GB"/>
          </a:p>
        </p:txBody>
      </p:sp>
    </p:spTree>
    <p:extLst>
      <p:ext uri="{BB962C8B-B14F-4D97-AF65-F5344CB8AC3E}">
        <p14:creationId xmlns:p14="http://schemas.microsoft.com/office/powerpoint/2010/main" val="3735915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 to ‘View’ menu &gt; ‘Header and Footer…’ to edit the footers on this slide (click ‘Apply’ to change only the currently selected slide, or ‘Apply to All’ to change the footers</a:t>
            </a:r>
            <a:r>
              <a:rPr lang="en-US" baseline="0" dirty="0" smtClean="0"/>
              <a:t> on all slides.</a:t>
            </a:r>
            <a:endParaRPr lang="en-US" dirty="0" smtClean="0"/>
          </a:p>
          <a:p>
            <a:endParaRPr lang="en-US" dirty="0"/>
          </a:p>
        </p:txBody>
      </p:sp>
      <p:sp>
        <p:nvSpPr>
          <p:cNvPr id="4" name="Slide Number Placeholder 3"/>
          <p:cNvSpPr>
            <a:spLocks noGrp="1"/>
          </p:cNvSpPr>
          <p:nvPr>
            <p:ph type="sldNum" sz="quarter" idx="10"/>
          </p:nvPr>
        </p:nvSpPr>
        <p:spPr/>
        <p:txBody>
          <a:bodyPr/>
          <a:lstStyle/>
          <a:p>
            <a:fld id="{61207E12-62A1-D440-A5D9-139F4214B312}" type="slidenum">
              <a:rPr lang="en-US" smtClean="0"/>
              <a:pPr/>
              <a:t>29</a:t>
            </a:fld>
            <a:endParaRPr lang="en-US"/>
          </a:p>
        </p:txBody>
      </p:sp>
    </p:spTree>
    <p:extLst>
      <p:ext uri="{BB962C8B-B14F-4D97-AF65-F5344CB8AC3E}">
        <p14:creationId xmlns:p14="http://schemas.microsoft.com/office/powerpoint/2010/main" val="541174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latin typeface="+mn-lt"/>
              <a:ea typeface="+mn-ea"/>
              <a:cs typeface="+mn-cs"/>
            </a:endParaRPr>
          </a:p>
          <a:p>
            <a:r>
              <a:rPr lang="en-GB" sz="1200" b="1" kern="1200" baseline="0" dirty="0" smtClean="0">
                <a:solidFill>
                  <a:schemeClr val="tx1"/>
                </a:solidFill>
                <a:latin typeface="+mn-lt"/>
                <a:ea typeface="+mn-ea"/>
                <a:cs typeface="+mn-cs"/>
              </a:rPr>
              <a:t>“Feedback should help the student understand more about the learning goal, and more ways to bridge the gap between their current status and the desired status.”1 </a:t>
            </a:r>
          </a:p>
          <a:p>
            <a:endParaRPr lang="en-GB" sz="1200" b="1"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r>
              <a:rPr lang="en-GB" sz="1200" b="1" kern="1200" baseline="0" dirty="0" smtClean="0">
                <a:solidFill>
                  <a:schemeClr val="tx1"/>
                </a:solidFill>
                <a:latin typeface="+mn-lt"/>
                <a:ea typeface="+mn-ea"/>
                <a:cs typeface="+mn-cs"/>
              </a:rPr>
              <a:t>Feedback encapsulates: </a:t>
            </a:r>
          </a:p>
          <a:p>
            <a:r>
              <a:rPr lang="en-GB" sz="1200" b="1" kern="1200" baseline="0" dirty="0" smtClean="0">
                <a:solidFill>
                  <a:schemeClr val="tx1"/>
                </a:solidFill>
                <a:latin typeface="+mn-lt"/>
                <a:ea typeface="+mn-ea"/>
                <a:cs typeface="+mn-cs"/>
              </a:rPr>
              <a:t>1.Where am I going? (Goals)</a:t>
            </a:r>
          </a:p>
          <a:p>
            <a:r>
              <a:rPr lang="en-GB" sz="1200" b="1" kern="1200" baseline="0" dirty="0" smtClean="0">
                <a:solidFill>
                  <a:schemeClr val="tx1"/>
                </a:solidFill>
                <a:latin typeface="+mn-lt"/>
                <a:ea typeface="+mn-ea"/>
                <a:cs typeface="+mn-cs"/>
              </a:rPr>
              <a:t>2.How am I going/doing? (attainment)</a:t>
            </a:r>
          </a:p>
          <a:p>
            <a:r>
              <a:rPr lang="en-GB" sz="1200" b="1" kern="1200" baseline="0" dirty="0" smtClean="0">
                <a:solidFill>
                  <a:schemeClr val="tx1"/>
                </a:solidFill>
                <a:latin typeface="+mn-lt"/>
                <a:ea typeface="+mn-ea"/>
                <a:cs typeface="+mn-cs"/>
              </a:rPr>
              <a:t>3.Where to next? (or how do I get there?)2 (</a:t>
            </a:r>
            <a:r>
              <a:rPr lang="en-GB" sz="1200" b="1" kern="1200" baseline="0" dirty="0" err="1" smtClean="0">
                <a:solidFill>
                  <a:schemeClr val="tx1"/>
                </a:solidFill>
                <a:latin typeface="+mn-lt"/>
                <a:ea typeface="+mn-ea"/>
                <a:cs typeface="+mn-cs"/>
              </a:rPr>
              <a:t>feedforward</a:t>
            </a:r>
            <a:r>
              <a:rPr lang="en-GB" sz="1200" b="1" kern="1200" baseline="0" dirty="0" smtClean="0">
                <a:solidFill>
                  <a:schemeClr val="tx1"/>
                </a:solidFill>
                <a:latin typeface="+mn-lt"/>
                <a:ea typeface="+mn-ea"/>
                <a:cs typeface="+mn-cs"/>
              </a:rPr>
              <a:t>)</a:t>
            </a:r>
          </a:p>
          <a:p>
            <a:endParaRPr lang="en-GB" dirty="0" smtClean="0"/>
          </a:p>
          <a:p>
            <a:endParaRPr lang="en-GB" sz="1200" kern="1200" baseline="0" dirty="0" smtClean="0">
              <a:solidFill>
                <a:schemeClr val="tx1"/>
              </a:solidFill>
              <a:latin typeface="+mn-lt"/>
              <a:ea typeface="+mn-ea"/>
              <a:cs typeface="+mn-cs"/>
            </a:endParaRPr>
          </a:p>
          <a:p>
            <a:r>
              <a:rPr lang="en-GB" sz="1200" b="1" kern="1200" baseline="0" dirty="0" smtClean="0">
                <a:solidFill>
                  <a:schemeClr val="tx1"/>
                </a:solidFill>
                <a:latin typeface="+mn-lt"/>
                <a:ea typeface="+mn-ea"/>
                <a:cs typeface="+mn-cs"/>
              </a:rPr>
              <a:t>Feedback should develop the students’ capacity to make evaluative judgements about their own and others work1,8 </a:t>
            </a:r>
          </a:p>
          <a:p>
            <a:endParaRPr lang="en-GB" sz="1200" b="1" kern="1200" baseline="0" dirty="0" smtClean="0">
              <a:solidFill>
                <a:schemeClr val="tx1"/>
              </a:solidFill>
              <a:latin typeface="+mn-lt"/>
              <a:ea typeface="+mn-ea"/>
              <a:cs typeface="+mn-cs"/>
            </a:endParaRPr>
          </a:p>
          <a:p>
            <a:r>
              <a:rPr lang="en-GB" sz="1200" b="1" kern="1200" baseline="0" dirty="0" smtClean="0">
                <a:solidFill>
                  <a:schemeClr val="tx1"/>
                </a:solidFill>
                <a:latin typeface="+mn-lt"/>
                <a:ea typeface="+mn-ea"/>
                <a:cs typeface="+mn-cs"/>
              </a:rPr>
              <a:t>Feedback should serve the function of progressively enabling students to better monitor, evaluate and regulate their own learning, independently of the </a:t>
            </a:r>
          </a:p>
          <a:p>
            <a:r>
              <a:rPr lang="en-GB" sz="1200" b="1" kern="1200" baseline="0" dirty="0" smtClean="0">
                <a:solidFill>
                  <a:schemeClr val="tx1"/>
                </a:solidFill>
                <a:latin typeface="+mn-lt"/>
                <a:ea typeface="+mn-ea"/>
                <a:cs typeface="+mn-cs"/>
              </a:rPr>
              <a:t>teacher7 </a:t>
            </a:r>
          </a:p>
          <a:p>
            <a:endParaRPr lang="en-GB" sz="1200" b="1"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r>
              <a:rPr lang="en-GB" sz="1200" b="1" kern="1200" baseline="0" dirty="0" smtClean="0">
                <a:solidFill>
                  <a:schemeClr val="tx1"/>
                </a:solidFill>
                <a:latin typeface="+mn-lt"/>
                <a:ea typeface="+mn-ea"/>
                <a:cs typeface="+mn-cs"/>
              </a:rPr>
              <a:t>“Feedback should be conceptualised as a dialogical and contingent two-way process that involves coordinated teacher–student and peer-to-peer interaction as well as active learner engagement.”5 </a:t>
            </a:r>
          </a:p>
          <a:p>
            <a:endParaRPr lang="en-GB" sz="1200" b="1"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1.Sadler, D. R. (2010) Beyond feedback: developing student capability in complex appraisal. Assessment &amp; Evaluation in Higher Education, 35:5, 535-550. </a:t>
            </a:r>
          </a:p>
          <a:p>
            <a:r>
              <a:rPr lang="en-GB" sz="1200" kern="1200" baseline="0" dirty="0" smtClean="0">
                <a:solidFill>
                  <a:schemeClr val="tx1"/>
                </a:solidFill>
                <a:latin typeface="+mn-lt"/>
                <a:ea typeface="+mn-ea"/>
                <a:cs typeface="+mn-cs"/>
              </a:rPr>
              <a:t>2.Hattie, J. &amp; </a:t>
            </a:r>
            <a:r>
              <a:rPr lang="en-GB" sz="1200" kern="1200" baseline="0" dirty="0" err="1" smtClean="0">
                <a:solidFill>
                  <a:schemeClr val="tx1"/>
                </a:solidFill>
                <a:latin typeface="+mn-lt"/>
                <a:ea typeface="+mn-ea"/>
                <a:cs typeface="+mn-cs"/>
              </a:rPr>
              <a:t>Timperley</a:t>
            </a:r>
            <a:r>
              <a:rPr lang="en-GB" sz="1200" kern="1200" baseline="0" dirty="0" smtClean="0">
                <a:solidFill>
                  <a:schemeClr val="tx1"/>
                </a:solidFill>
                <a:latin typeface="+mn-lt"/>
                <a:ea typeface="+mn-ea"/>
                <a:cs typeface="+mn-cs"/>
              </a:rPr>
              <a:t>, H. (2007). The Power of Feedback. Review of Educational Research, 77, 81-112. </a:t>
            </a:r>
          </a:p>
          <a:p>
            <a:r>
              <a:rPr lang="en-GB" sz="1200" kern="1200" baseline="0" dirty="0" smtClean="0">
                <a:solidFill>
                  <a:schemeClr val="tx1"/>
                </a:solidFill>
                <a:latin typeface="+mn-lt"/>
                <a:ea typeface="+mn-ea"/>
                <a:cs typeface="+mn-cs"/>
              </a:rPr>
              <a:t>3.Veloski, J., </a:t>
            </a:r>
            <a:r>
              <a:rPr lang="en-GB" sz="1200" kern="1200" baseline="0" dirty="0" err="1" smtClean="0">
                <a:solidFill>
                  <a:schemeClr val="tx1"/>
                </a:solidFill>
                <a:latin typeface="+mn-lt"/>
                <a:ea typeface="+mn-ea"/>
                <a:cs typeface="+mn-cs"/>
              </a:rPr>
              <a:t>Boex</a:t>
            </a:r>
            <a:r>
              <a:rPr lang="en-GB" sz="1200" kern="1200" baseline="0" dirty="0" smtClean="0">
                <a:solidFill>
                  <a:schemeClr val="tx1"/>
                </a:solidFill>
                <a:latin typeface="+mn-lt"/>
                <a:ea typeface="+mn-ea"/>
                <a:cs typeface="+mn-cs"/>
              </a:rPr>
              <a:t>, J. R., </a:t>
            </a:r>
            <a:r>
              <a:rPr lang="en-GB" sz="1200" kern="1200" baseline="0" dirty="0" err="1" smtClean="0">
                <a:solidFill>
                  <a:schemeClr val="tx1"/>
                </a:solidFill>
                <a:latin typeface="+mn-lt"/>
                <a:ea typeface="+mn-ea"/>
                <a:cs typeface="+mn-cs"/>
              </a:rPr>
              <a:t>Grasberger</a:t>
            </a:r>
            <a:r>
              <a:rPr lang="en-GB" sz="1200" kern="1200" baseline="0" dirty="0" smtClean="0">
                <a:solidFill>
                  <a:schemeClr val="tx1"/>
                </a:solidFill>
                <a:latin typeface="+mn-lt"/>
                <a:ea typeface="+mn-ea"/>
                <a:cs typeface="+mn-cs"/>
              </a:rPr>
              <a:t>, M. J., Evans, A., &amp; </a:t>
            </a:r>
            <a:r>
              <a:rPr lang="en-GB" sz="1200" kern="1200" baseline="0" dirty="0" err="1" smtClean="0">
                <a:solidFill>
                  <a:schemeClr val="tx1"/>
                </a:solidFill>
                <a:latin typeface="+mn-lt"/>
                <a:ea typeface="+mn-ea"/>
                <a:cs typeface="+mn-cs"/>
              </a:rPr>
              <a:t>Wolfson</a:t>
            </a:r>
            <a:r>
              <a:rPr lang="en-GB" sz="1200" kern="1200" baseline="0" dirty="0" smtClean="0">
                <a:solidFill>
                  <a:schemeClr val="tx1"/>
                </a:solidFill>
                <a:latin typeface="+mn-lt"/>
                <a:ea typeface="+mn-ea"/>
                <a:cs typeface="+mn-cs"/>
              </a:rPr>
              <a:t>, D. B. (2006). Systematic review of the literature on assessment, feedback and physicians’ clinical performance*: BEME Guide No. 7. Medical Teacher, 28(2), 117-128. </a:t>
            </a:r>
          </a:p>
          <a:p>
            <a:r>
              <a:rPr lang="en-GB" sz="1200" kern="1200" baseline="0" dirty="0" smtClean="0">
                <a:solidFill>
                  <a:schemeClr val="tx1"/>
                </a:solidFill>
                <a:latin typeface="+mn-lt"/>
                <a:ea typeface="+mn-ea"/>
                <a:cs typeface="+mn-cs"/>
              </a:rPr>
              <a:t>4.Carless, D. (2006). Differing perceptions in the feedback process. Studies in Higher Education, 31(2), 219-233. </a:t>
            </a:r>
          </a:p>
          <a:p>
            <a:r>
              <a:rPr lang="en-GB" sz="1200" kern="1200" baseline="0" dirty="0" smtClean="0">
                <a:solidFill>
                  <a:schemeClr val="tx1"/>
                </a:solidFill>
                <a:latin typeface="+mn-lt"/>
                <a:ea typeface="+mn-ea"/>
                <a:cs typeface="+mn-cs"/>
              </a:rPr>
              <a:t>5.Nicol, D. (2010). From monologue to dialogue: improving written feedback processes in mass higher education. Assessment &amp; Evaluation in Higher Education, 35(5), 501 - 517. </a:t>
            </a:r>
          </a:p>
          <a:p>
            <a:r>
              <a:rPr lang="en-GB" sz="1200" kern="1200" baseline="0" dirty="0" smtClean="0">
                <a:solidFill>
                  <a:schemeClr val="tx1"/>
                </a:solidFill>
                <a:latin typeface="+mn-lt"/>
                <a:ea typeface="+mn-ea"/>
                <a:cs typeface="+mn-cs"/>
              </a:rPr>
              <a:t>6.Sadler, D. R. (1989). Formative assessment and the design of instructional systems. Instructional Science, 18(2), 119-144. </a:t>
            </a:r>
          </a:p>
          <a:p>
            <a:r>
              <a:rPr lang="en-GB" sz="1200" kern="1200" baseline="0" dirty="0" smtClean="0">
                <a:solidFill>
                  <a:schemeClr val="tx1"/>
                </a:solidFill>
                <a:latin typeface="+mn-lt"/>
                <a:ea typeface="+mn-ea"/>
                <a:cs typeface="+mn-cs"/>
              </a:rPr>
              <a:t>7.Nicol, D. J., &amp; Macfarlane‐Dick, D. (2006). Formative assessment and self‐regulated learning: a model and seven principles of good feedback practice. Studies in Higher Education, 31(2), 199-218. </a:t>
            </a:r>
          </a:p>
          <a:p>
            <a:r>
              <a:rPr lang="en-GB" sz="1200" kern="1200" baseline="0" dirty="0" smtClean="0">
                <a:solidFill>
                  <a:schemeClr val="tx1"/>
                </a:solidFill>
                <a:latin typeface="+mn-lt"/>
                <a:ea typeface="+mn-ea"/>
                <a:cs typeface="+mn-cs"/>
              </a:rPr>
              <a:t>8.Boud, D., &amp; Associates. (2010). Assessment 2010: Seven propositions for assessment reform in higher education. Sydney: Australian Learning and Teaching Council. </a:t>
            </a:r>
          </a:p>
          <a:p>
            <a:endParaRPr lang="en-GB" dirty="0"/>
          </a:p>
        </p:txBody>
      </p:sp>
      <p:sp>
        <p:nvSpPr>
          <p:cNvPr id="4" name="Slide Number Placeholder 3"/>
          <p:cNvSpPr>
            <a:spLocks noGrp="1"/>
          </p:cNvSpPr>
          <p:nvPr>
            <p:ph type="sldNum" sz="quarter" idx="10"/>
          </p:nvPr>
        </p:nvSpPr>
        <p:spPr/>
        <p:txBody>
          <a:bodyPr/>
          <a:lstStyle/>
          <a:p>
            <a:fld id="{61207E12-62A1-D440-A5D9-139F4214B312}" type="slidenum">
              <a:rPr lang="en-US" smtClean="0"/>
              <a:pPr/>
              <a:t>8</a:t>
            </a:fld>
            <a:endParaRPr lang="en-US"/>
          </a:p>
        </p:txBody>
      </p:sp>
    </p:spTree>
    <p:extLst>
      <p:ext uri="{BB962C8B-B14F-4D97-AF65-F5344CB8AC3E}">
        <p14:creationId xmlns:p14="http://schemas.microsoft.com/office/powerpoint/2010/main" val="108154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Yet despite evidence of improved understanding of the importance of feedback, the Jisc </a:t>
            </a:r>
            <a:r>
              <a:rPr lang="en-GB" sz="1200" b="0" i="0" kern="1200" dirty="0" smtClean="0">
                <a:solidFill>
                  <a:schemeClr val="tx1"/>
                </a:solidFill>
                <a:effectLst/>
                <a:latin typeface="+mn-lt"/>
                <a:ea typeface="+mn-ea"/>
                <a:cs typeface="+mn-cs"/>
                <a:hlinkClick r:id="rId3"/>
              </a:rPr>
              <a:t>Assessment and Feedback projects</a:t>
            </a:r>
            <a:r>
              <a:rPr lang="en-GB" sz="1200" b="0" i="0" kern="1200" dirty="0" smtClean="0">
                <a:solidFill>
                  <a:schemeClr val="tx1"/>
                </a:solidFill>
                <a:effectLst/>
                <a:latin typeface="+mn-lt"/>
                <a:ea typeface="+mn-ea"/>
                <a:cs typeface="+mn-cs"/>
              </a:rPr>
              <a:t> when setting out their aims indicate continuing concerns about the consistency and quality of feedback across the institution, a lack of strategic focus on formative assessment and feedback, and a need for more diverse approaches to feedback that offer efficiency as well as effectiveness. </a:t>
            </a:r>
          </a:p>
          <a:p>
            <a:endParaRPr lang="en-GB" sz="1200" b="0" i="0" kern="1200" dirty="0" smtClean="0">
              <a:solidFill>
                <a:schemeClr val="tx1"/>
              </a:solidFill>
              <a:effectLst/>
              <a:latin typeface="+mn-lt"/>
              <a:ea typeface="+mn-ea"/>
              <a:cs typeface="+mn-cs"/>
            </a:endParaRPr>
          </a:p>
          <a:p>
            <a:pPr defTabSz="457200" eaLnBrk="1" hangingPunct="1">
              <a:defRPr/>
            </a:pPr>
            <a:endParaRPr lang="en-GB" dirty="0" smtClean="0"/>
          </a:p>
          <a:p>
            <a:pPr defTabSz="457200" eaLnBrk="1" hangingPunct="1">
              <a:defRPr/>
            </a:pPr>
            <a:r>
              <a:rPr lang="en-GB" dirty="0" smtClean="0"/>
              <a:t>Along with consistency (quality and quantity), the timeliness of feedback appears to be a key issue across the board. Many schools/departments do set deadlines for marking and the return of feedback but there remain issues with the overall assessment timetable and whether students receive feedback in time for it to be useful in preparing for the next assignment. Where this does occur there is substantial evidence that students do appreciate and act upon feedback. One project noted problems</a:t>
            </a:r>
            <a:r>
              <a:rPr lang="en-GB" baseline="0" dirty="0" smtClean="0"/>
              <a:t> with </a:t>
            </a:r>
            <a:r>
              <a:rPr lang="en-GB" baseline="0" dirty="0" err="1" smtClean="0"/>
              <a:t>illegibiity</a:t>
            </a:r>
            <a:r>
              <a:rPr lang="en-GB" baseline="0" dirty="0" smtClean="0"/>
              <a:t> of written feedback. </a:t>
            </a:r>
            <a:endParaRPr lang="en-GB" dirty="0" smtClean="0"/>
          </a:p>
          <a:p>
            <a:pPr defTabSz="457200" eaLnBrk="1" hangingPunct="1">
              <a:defRPr/>
            </a:pPr>
            <a:endParaRPr lang="en-GB" dirty="0" smtClean="0"/>
          </a:p>
          <a:p>
            <a:pPr defTabSz="457200" eaLnBrk="1" hangingPunct="1">
              <a:defRPr/>
            </a:pPr>
            <a:r>
              <a:rPr lang="en-GB" dirty="0" smtClean="0"/>
              <a:t>The extent to which feedback supports the ongoing development of the individual learner by feeding forward into their future learning depends on the quality of the feedback given and whether it is developmental in nature rather than simply justifying a grade.</a:t>
            </a:r>
          </a:p>
          <a:p>
            <a:pPr defTabSz="457200" eaLnBrk="1" hangingPunct="1">
              <a:defRPr/>
            </a:pPr>
            <a:endParaRPr lang="en-GB" dirty="0" smtClean="0"/>
          </a:p>
          <a:p>
            <a:pPr defTabSz="457200" eaLnBrk="1" hangingPunct="1">
              <a:defRPr/>
            </a:pPr>
            <a:r>
              <a:rPr lang="en-GB" dirty="0" smtClean="0"/>
              <a:t>Go</a:t>
            </a:r>
            <a:r>
              <a:rPr lang="en-GB" baseline="0" dirty="0" smtClean="0"/>
              <a:t> into meaning of term ‘feed forward’ – feedback that looks forward to next assignment, offering constructive guidance on how to do better in future work.</a:t>
            </a:r>
            <a:endParaRPr lang="en-GB" dirty="0" smtClean="0"/>
          </a:p>
          <a:p>
            <a:endParaRPr lang="en-GB" dirty="0"/>
          </a:p>
        </p:txBody>
      </p:sp>
      <p:sp>
        <p:nvSpPr>
          <p:cNvPr id="4" name="Slide Number Placeholder 3"/>
          <p:cNvSpPr>
            <a:spLocks noGrp="1"/>
          </p:cNvSpPr>
          <p:nvPr>
            <p:ph type="sldNum" sz="quarter" idx="10"/>
          </p:nvPr>
        </p:nvSpPr>
        <p:spPr/>
        <p:txBody>
          <a:bodyPr/>
          <a:lstStyle/>
          <a:p>
            <a:fld id="{61207E12-62A1-D440-A5D9-139F4214B312}" type="slidenum">
              <a:rPr lang="en-US" smtClean="0"/>
              <a:pPr/>
              <a:t>9</a:t>
            </a:fld>
            <a:endParaRPr lang="en-US"/>
          </a:p>
        </p:txBody>
      </p:sp>
    </p:spTree>
    <p:extLst>
      <p:ext uri="{BB962C8B-B14F-4D97-AF65-F5344CB8AC3E}">
        <p14:creationId xmlns:p14="http://schemas.microsoft.com/office/powerpoint/2010/main" val="108154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defTabSz="457155">
              <a:spcBef>
                <a:spcPct val="0"/>
              </a:spcBef>
            </a:pPr>
            <a:r>
              <a:rPr lang="en-US" dirty="0" smtClean="0">
                <a:latin typeface="Arial" pitchFamily="34" charset="0"/>
                <a:ea typeface="ＭＳ Ｐゴシック" pitchFamily="34" charset="-128"/>
              </a:rPr>
              <a:t>Review challenges produced earlier by delegates in the strengths</a:t>
            </a:r>
            <a:r>
              <a:rPr lang="en-US" baseline="0" dirty="0" smtClean="0">
                <a:latin typeface="Arial" pitchFamily="34" charset="0"/>
                <a:ea typeface="ＭＳ Ｐゴシック" pitchFamily="34" charset="-128"/>
              </a:rPr>
              <a:t> and challenges exercise – get people to give detail or add any more – </a:t>
            </a:r>
            <a:r>
              <a:rPr lang="en-US" baseline="0" dirty="0" err="1" smtClean="0">
                <a:latin typeface="Arial" pitchFamily="34" charset="0"/>
                <a:ea typeface="ＭＳ Ｐゴシック" pitchFamily="34" charset="-128"/>
              </a:rPr>
              <a:t>ie</a:t>
            </a:r>
            <a:r>
              <a:rPr lang="en-US" baseline="0" dirty="0" smtClean="0">
                <a:latin typeface="Arial" pitchFamily="34" charset="0"/>
                <a:ea typeface="ＭＳ Ｐゴシック" pitchFamily="34" charset="-128"/>
              </a:rPr>
              <a:t> SHORT DISCUSSION – as whole group of in twos and threes – what isn’t working and why, and what could they do to improve it?</a:t>
            </a:r>
          </a:p>
          <a:p>
            <a:pPr defTabSz="457155">
              <a:spcBef>
                <a:spcPct val="0"/>
              </a:spcBef>
            </a:pPr>
            <a:endParaRPr lang="en-US" baseline="0" dirty="0" smtClean="0">
              <a:latin typeface="Arial" pitchFamily="34" charset="0"/>
              <a:ea typeface="ＭＳ Ｐゴシック" pitchFamily="34" charset="-128"/>
            </a:endParaRPr>
          </a:p>
          <a:p>
            <a:pPr defTabSz="457155">
              <a:spcBef>
                <a:spcPct val="0"/>
              </a:spcBef>
            </a:pPr>
            <a:r>
              <a:rPr lang="en-US" baseline="0" dirty="0" smtClean="0">
                <a:latin typeface="Arial" pitchFamily="34" charset="0"/>
                <a:ea typeface="ＭＳ Ｐゴシック" pitchFamily="34" charset="-128"/>
              </a:rPr>
              <a:t>Likely to include:</a:t>
            </a:r>
          </a:p>
          <a:p>
            <a:pPr defTabSz="457155">
              <a:spcBef>
                <a:spcPct val="0"/>
              </a:spcBef>
            </a:pPr>
            <a:endParaRPr lang="en-US" baseline="0" dirty="0" smtClean="0">
              <a:latin typeface="Arial" pitchFamily="34" charset="0"/>
              <a:ea typeface="ＭＳ Ｐゴシック" pitchFamily="34" charset="-128"/>
            </a:endParaRPr>
          </a:p>
          <a:p>
            <a:pPr defTabSz="457155">
              <a:spcBef>
                <a:spcPct val="0"/>
              </a:spcBef>
              <a:buFontTx/>
              <a:buChar char="-"/>
            </a:pPr>
            <a:r>
              <a:rPr lang="en-US" baseline="0" dirty="0" smtClean="0">
                <a:latin typeface="Arial" pitchFamily="34" charset="0"/>
                <a:ea typeface="ＭＳ Ｐゴシック" pitchFamily="34" charset="-128"/>
              </a:rPr>
              <a:t>Time-consuming to produce good feedback</a:t>
            </a:r>
          </a:p>
          <a:p>
            <a:pPr defTabSz="457155">
              <a:spcBef>
                <a:spcPct val="0"/>
              </a:spcBef>
              <a:buFontTx/>
              <a:buChar char="-"/>
            </a:pPr>
            <a:r>
              <a:rPr lang="en-US" baseline="0" dirty="0" smtClean="0">
                <a:latin typeface="Arial" pitchFamily="34" charset="0"/>
                <a:ea typeface="ＭＳ Ｐゴシック" pitchFamily="34" charset="-128"/>
              </a:rPr>
              <a:t> If it’s to be maximally useful, will be needed before next assignment</a:t>
            </a:r>
          </a:p>
          <a:p>
            <a:pPr defTabSz="457155">
              <a:spcBef>
                <a:spcPct val="0"/>
              </a:spcBef>
              <a:buFontTx/>
              <a:buChar char="-"/>
            </a:pPr>
            <a:r>
              <a:rPr lang="en-US" baseline="0" dirty="0" smtClean="0">
                <a:latin typeface="Arial" pitchFamily="34" charset="0"/>
                <a:ea typeface="ＭＳ Ｐゴシック" pitchFamily="34" charset="-128"/>
              </a:rPr>
              <a:t> Maybe only have time to produce general feedback for whole cohort</a:t>
            </a:r>
          </a:p>
          <a:p>
            <a:pPr defTabSz="457155">
              <a:spcBef>
                <a:spcPct val="0"/>
              </a:spcBef>
              <a:buFontTx/>
              <a:buChar char="-"/>
            </a:pPr>
            <a:r>
              <a:rPr lang="en-US" baseline="0" dirty="0" smtClean="0">
                <a:latin typeface="Arial" pitchFamily="34" charset="0"/>
                <a:ea typeface="ＭＳ Ｐゴシック" pitchFamily="34" charset="-128"/>
              </a:rPr>
              <a:t>Students only focus on the mark</a:t>
            </a:r>
          </a:p>
          <a:p>
            <a:pPr defTabSz="457155">
              <a:spcBef>
                <a:spcPct val="0"/>
              </a:spcBef>
              <a:buFontTx/>
              <a:buChar char="-"/>
            </a:pPr>
            <a:r>
              <a:rPr lang="en-US" baseline="0" dirty="0" smtClean="0">
                <a:latin typeface="Arial" pitchFamily="34" charset="0"/>
                <a:ea typeface="ＭＳ Ｐゴシック" pitchFamily="34" charset="-128"/>
              </a:rPr>
              <a:t>- Students don’t bother picking it up – or don’t take any notice</a:t>
            </a:r>
          </a:p>
          <a:p>
            <a:pPr defTabSz="457155">
              <a:spcBef>
                <a:spcPct val="0"/>
              </a:spcBef>
              <a:buFontTx/>
              <a:buChar char="-"/>
            </a:pPr>
            <a:r>
              <a:rPr lang="en-US" baseline="0" dirty="0" smtClean="0">
                <a:latin typeface="Arial" pitchFamily="34" charset="0"/>
                <a:ea typeface="ＭＳ Ｐゴシック" pitchFamily="34" charset="-128"/>
              </a:rPr>
              <a:t>- Tends to be most taken on board by mid-achieving students – those at either end may not act on it</a:t>
            </a:r>
          </a:p>
          <a:p>
            <a:pPr defTabSz="457155">
              <a:spcBef>
                <a:spcPct val="0"/>
              </a:spcBef>
              <a:buFontTx/>
              <a:buChar char="-"/>
            </a:pPr>
            <a:endParaRPr lang="en-US" baseline="0" dirty="0" smtClean="0">
              <a:latin typeface="Arial" pitchFamily="34" charset="0"/>
              <a:ea typeface="ＭＳ Ｐゴシック" pitchFamily="34" charset="-128"/>
            </a:endParaRPr>
          </a:p>
          <a:p>
            <a:pPr defTabSz="457155">
              <a:spcBef>
                <a:spcPct val="0"/>
              </a:spcBef>
              <a:buFontTx/>
              <a:buChar char="-"/>
            </a:pPr>
            <a:r>
              <a:rPr lang="en-US" baseline="0" dirty="0" smtClean="0">
                <a:latin typeface="Arial" pitchFamily="34" charset="0"/>
                <a:ea typeface="ＭＳ Ｐゴシック" pitchFamily="34" charset="-128"/>
              </a:rPr>
              <a:t>Gaps in perception:</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Tutors think they provide more detailed feedback than students perceive </a:t>
            </a:r>
          </a:p>
          <a:p>
            <a:r>
              <a:rPr lang="en-GB" sz="1200" kern="1200" baseline="0" dirty="0" smtClean="0">
                <a:solidFill>
                  <a:schemeClr val="tx1"/>
                </a:solidFill>
                <a:latin typeface="+mn-lt"/>
                <a:ea typeface="+mn-ea"/>
                <a:cs typeface="+mn-cs"/>
              </a:rPr>
              <a:t>Tutors view their feedback to be more useful compared to what students think</a:t>
            </a:r>
          </a:p>
          <a:p>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What of the person ‘receiving’ the feedback? </a:t>
            </a:r>
          </a:p>
          <a:p>
            <a:r>
              <a:rPr lang="en-GB" sz="1200" kern="1200" baseline="0" dirty="0" smtClean="0">
                <a:solidFill>
                  <a:schemeClr val="tx1"/>
                </a:solidFill>
                <a:latin typeface="+mn-lt"/>
                <a:ea typeface="+mn-ea"/>
                <a:cs typeface="+mn-cs"/>
              </a:rPr>
              <a:t>•Interplay between fear, confidence and reasoning in receptivity to feedback</a:t>
            </a:r>
          </a:p>
          <a:p>
            <a:r>
              <a:rPr lang="en-GB" sz="1200" kern="1200" baseline="0" dirty="0" smtClean="0">
                <a:solidFill>
                  <a:schemeClr val="tx1"/>
                </a:solidFill>
                <a:latin typeface="+mn-lt"/>
                <a:ea typeface="+mn-ea"/>
                <a:cs typeface="+mn-cs"/>
              </a:rPr>
              <a:t>•Tendency for ‘deflection’ when there is a discrepancy between learners’ internal perceptions (self-evaluation) and the external teacher’s perceptions (feedback)</a:t>
            </a:r>
          </a:p>
          <a:p>
            <a:r>
              <a:rPr lang="en-GB" sz="1200" kern="1200" baseline="0" dirty="0" smtClean="0">
                <a:solidFill>
                  <a:schemeClr val="tx1"/>
                </a:solidFill>
                <a:latin typeface="+mn-lt"/>
                <a:ea typeface="+mn-ea"/>
                <a:cs typeface="+mn-cs"/>
              </a:rPr>
              <a:t>•Learner re-interprets the external feedback to make it conform with their own hope, intention or interpretation of their performance</a:t>
            </a:r>
          </a:p>
          <a:p>
            <a:r>
              <a:rPr lang="en-GB" sz="1200" kern="1200" baseline="0" dirty="0" smtClean="0">
                <a:solidFill>
                  <a:schemeClr val="tx1"/>
                </a:solidFill>
                <a:latin typeface="+mn-lt"/>
                <a:ea typeface="+mn-ea"/>
                <a:cs typeface="+mn-cs"/>
              </a:rPr>
              <a:t>•Perceived credibility of feedback giver essential</a:t>
            </a: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Commonly reported concerns of students </a:t>
            </a:r>
          </a:p>
          <a:p>
            <a:r>
              <a:rPr lang="en-GB" sz="1200" kern="1200" baseline="0" dirty="0" smtClean="0">
                <a:solidFill>
                  <a:schemeClr val="tx1"/>
                </a:solidFill>
                <a:latin typeface="+mn-lt"/>
                <a:ea typeface="+mn-ea"/>
                <a:cs typeface="+mn-cs"/>
              </a:rPr>
              <a:t>•Feedback is too late to influence learning </a:t>
            </a:r>
          </a:p>
          <a:p>
            <a:r>
              <a:rPr lang="en-GB" sz="1200" kern="1200" baseline="0" dirty="0" smtClean="0">
                <a:solidFill>
                  <a:schemeClr val="tx1"/>
                </a:solidFill>
                <a:latin typeface="+mn-lt"/>
                <a:ea typeface="+mn-ea"/>
                <a:cs typeface="+mn-cs"/>
              </a:rPr>
              <a:t>•Feedback is cryptic e.g. “more” </a:t>
            </a:r>
          </a:p>
          <a:p>
            <a:r>
              <a:rPr lang="en-GB" sz="1200" kern="1200" baseline="0" dirty="0" smtClean="0">
                <a:solidFill>
                  <a:schemeClr val="tx1"/>
                </a:solidFill>
                <a:latin typeface="+mn-lt"/>
                <a:ea typeface="+mn-ea"/>
                <a:cs typeface="+mn-cs"/>
              </a:rPr>
              <a:t>•Feedback provides no explanation for action e.g. “good” </a:t>
            </a:r>
          </a:p>
          <a:p>
            <a:r>
              <a:rPr lang="en-GB" sz="1200" kern="1200" baseline="0" dirty="0" smtClean="0">
                <a:solidFill>
                  <a:schemeClr val="tx1"/>
                </a:solidFill>
                <a:latin typeface="+mn-lt"/>
                <a:ea typeface="+mn-ea"/>
                <a:cs typeface="+mn-cs"/>
              </a:rPr>
              <a:t>•Good students miss out </a:t>
            </a:r>
          </a:p>
          <a:p>
            <a:r>
              <a:rPr lang="en-GB" sz="1200" kern="1200" baseline="0" dirty="0" smtClean="0">
                <a:solidFill>
                  <a:schemeClr val="tx1"/>
                </a:solidFill>
                <a:latin typeface="+mn-lt"/>
                <a:ea typeface="+mn-ea"/>
                <a:cs typeface="+mn-cs"/>
              </a:rPr>
              <a:t>•Feedback is “one off” – no chance to try again based on the feedback </a:t>
            </a:r>
          </a:p>
          <a:p>
            <a:endParaRPr lang="en-US" dirty="0" smtClean="0">
              <a:latin typeface="Arial" pitchFamily="34" charset="0"/>
              <a:ea typeface="ＭＳ Ｐゴシック" pitchFamily="34" charset="-128"/>
            </a:endParaRPr>
          </a:p>
        </p:txBody>
      </p:sp>
      <p:sp>
        <p:nvSpPr>
          <p:cNvPr id="21508" name="Slide Number Placeholder 3"/>
          <p:cNvSpPr>
            <a:spLocks noGrp="1"/>
          </p:cNvSpPr>
          <p:nvPr>
            <p:ph type="sldNum" sz="quarter" idx="5"/>
          </p:nvPr>
        </p:nvSpPr>
        <p:spPr>
          <a:noFill/>
          <a:ln>
            <a:miter lim="800000"/>
            <a:headEnd/>
            <a:tailEnd/>
          </a:ln>
        </p:spPr>
        <p:txBody>
          <a:bodyPr/>
          <a:lstStyle/>
          <a:p>
            <a:fld id="{432E7BB6-2EA5-4032-B168-F0122265C51F}" type="slidenum">
              <a:rPr lang="en-US"/>
              <a:pPr/>
              <a:t>10</a:t>
            </a:fld>
            <a:endParaRPr lang="en-US"/>
          </a:p>
        </p:txBody>
      </p:sp>
    </p:spTree>
    <p:extLst>
      <p:ext uri="{BB962C8B-B14F-4D97-AF65-F5344CB8AC3E}">
        <p14:creationId xmlns:p14="http://schemas.microsoft.com/office/powerpoint/2010/main" val="273322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defTabSz="457155">
              <a:spcBef>
                <a:spcPct val="0"/>
              </a:spcBef>
            </a:pPr>
            <a:r>
              <a:rPr lang="en-US" dirty="0" smtClean="0">
                <a:latin typeface="Arial" pitchFamily="34" charset="0"/>
                <a:ea typeface="ＭＳ Ｐゴシック" pitchFamily="34" charset="-128"/>
              </a:rPr>
              <a:t>Combined information</a:t>
            </a:r>
            <a:r>
              <a:rPr lang="en-US" baseline="0" dirty="0" smtClean="0">
                <a:latin typeface="Arial" pitchFamily="34" charset="0"/>
                <a:ea typeface="ＭＳ Ｐゴシック" pitchFamily="34" charset="-128"/>
              </a:rPr>
              <a:t> for students with information for staff – presented as two sides of the same principles-based feedback coin. Students were encouraged to engage with the criteria and evaluate their own work – part of them understanding their own responsibilities with respect to feedback practice.</a:t>
            </a:r>
          </a:p>
          <a:p>
            <a:pPr defTabSz="457155">
              <a:spcBef>
                <a:spcPct val="0"/>
              </a:spcBef>
            </a:pPr>
            <a:endParaRPr lang="en-US" baseline="0" dirty="0" smtClean="0">
              <a:latin typeface="Arial" pitchFamily="34" charset="0"/>
              <a:ea typeface="ＭＳ Ｐゴシック" pitchFamily="34" charset="-128"/>
            </a:endParaRPr>
          </a:p>
          <a:p>
            <a:pPr defTabSz="457155">
              <a:spcBef>
                <a:spcPct val="0"/>
              </a:spcBef>
            </a:pPr>
            <a:r>
              <a:rPr lang="en-US" baseline="0" dirty="0" smtClean="0">
                <a:latin typeface="Arial" pitchFamily="34" charset="0"/>
                <a:ea typeface="ＭＳ Ｐゴシック" pitchFamily="34" charset="-128"/>
              </a:rPr>
              <a:t>Staff were given examples of good assessment and feedback practice from different curriculum areas.</a:t>
            </a:r>
            <a:endParaRPr lang="en-US" dirty="0" smtClean="0">
              <a:latin typeface="Arial" pitchFamily="34" charset="0"/>
              <a:ea typeface="ＭＳ Ｐゴシック" pitchFamily="34" charset="-128"/>
            </a:endParaRPr>
          </a:p>
        </p:txBody>
      </p:sp>
      <p:sp>
        <p:nvSpPr>
          <p:cNvPr id="21508" name="Slide Number Placeholder 3"/>
          <p:cNvSpPr>
            <a:spLocks noGrp="1"/>
          </p:cNvSpPr>
          <p:nvPr>
            <p:ph type="sldNum" sz="quarter" idx="5"/>
          </p:nvPr>
        </p:nvSpPr>
        <p:spPr>
          <a:noFill/>
          <a:ln>
            <a:miter lim="800000"/>
            <a:headEnd/>
            <a:tailEnd/>
          </a:ln>
        </p:spPr>
        <p:txBody>
          <a:bodyPr/>
          <a:lstStyle/>
          <a:p>
            <a:fld id="{432E7BB6-2EA5-4032-B168-F0122265C51F}" type="slidenum">
              <a:rPr lang="en-US"/>
              <a:pPr/>
              <a:t>11</a:t>
            </a:fld>
            <a:endParaRPr lang="en-US"/>
          </a:p>
        </p:txBody>
      </p:sp>
    </p:spTree>
    <p:extLst>
      <p:ext uri="{BB962C8B-B14F-4D97-AF65-F5344CB8AC3E}">
        <p14:creationId xmlns:p14="http://schemas.microsoft.com/office/powerpoint/2010/main" val="20036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defTabSz="457155">
              <a:spcBef>
                <a:spcPct val="0"/>
              </a:spcBef>
            </a:pPr>
            <a:r>
              <a:rPr lang="en-GB" sz="1200" b="0" i="0" kern="1200" dirty="0" smtClean="0">
                <a:solidFill>
                  <a:schemeClr val="tx1"/>
                </a:solidFill>
                <a:latin typeface="+mn-lt"/>
                <a:ea typeface="+mn-ea"/>
                <a:cs typeface="+mn-cs"/>
              </a:rPr>
              <a:t>Teacher-student feedback in class can also be facilitated through the use of in-class feedback techniques.  One example described by Angelo and Cross (1990) is the ‘one-minute paper’. Students are asked for written short answers to two questions posed at the end of a lecture class. For example, ‘what was the key idea in today’s lesson?’ and ‘what question remains unanswered in your mind?  They respond to these questions on paper and the teacher uses the results to provide feedback and to stimulate discussion at the next lecture session.  This not only integrates feedback into teaching and learning processes but it also helps build a dialogue around learning in large classes.</a:t>
            </a:r>
            <a:endParaRPr lang="en-US" dirty="0" smtClean="0">
              <a:latin typeface="Arial" pitchFamily="34" charset="0"/>
              <a:ea typeface="ＭＳ Ｐゴシック" pitchFamily="34" charset="-128"/>
            </a:endParaRPr>
          </a:p>
        </p:txBody>
      </p:sp>
      <p:sp>
        <p:nvSpPr>
          <p:cNvPr id="21508" name="Slide Number Placeholder 3"/>
          <p:cNvSpPr>
            <a:spLocks noGrp="1"/>
          </p:cNvSpPr>
          <p:nvPr>
            <p:ph type="sldNum" sz="quarter" idx="5"/>
          </p:nvPr>
        </p:nvSpPr>
        <p:spPr>
          <a:noFill/>
          <a:ln>
            <a:miter lim="800000"/>
            <a:headEnd/>
            <a:tailEnd/>
          </a:ln>
        </p:spPr>
        <p:txBody>
          <a:bodyPr/>
          <a:lstStyle/>
          <a:p>
            <a:fld id="{432E7BB6-2EA5-4032-B168-F0122265C51F}" type="slidenum">
              <a:rPr lang="en-US"/>
              <a:pPr/>
              <a:t>12</a:t>
            </a:fld>
            <a:endParaRPr lang="en-US"/>
          </a:p>
        </p:txBody>
      </p:sp>
    </p:spTree>
    <p:extLst>
      <p:ext uri="{BB962C8B-B14F-4D97-AF65-F5344CB8AC3E}">
        <p14:creationId xmlns:p14="http://schemas.microsoft.com/office/powerpoint/2010/main" val="1614066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fontAlgn="base"/>
            <a:r>
              <a:rPr lang="en-GB" sz="1200" b="0" i="0" kern="1200" dirty="0" smtClean="0">
                <a:solidFill>
                  <a:schemeClr val="tx1"/>
                </a:solidFill>
                <a:effectLst/>
                <a:latin typeface="+mn-lt"/>
                <a:ea typeface="+mn-ea"/>
                <a:cs typeface="+mn-cs"/>
              </a:rPr>
              <a:t>A longitudinal view of assessment (as proposed by the </a:t>
            </a:r>
            <a:r>
              <a:rPr lang="en-GB" sz="1200" b="0" i="0" kern="1200" dirty="0" smtClean="0">
                <a:solidFill>
                  <a:schemeClr val="tx1"/>
                </a:solidFill>
                <a:effectLst/>
                <a:latin typeface="+mn-lt"/>
                <a:ea typeface="+mn-ea"/>
                <a:cs typeface="+mn-cs"/>
                <a:hlinkClick r:id="rId3"/>
              </a:rPr>
              <a:t>Assessment Careers project </a:t>
            </a:r>
            <a:r>
              <a:rPr lang="en-GB" sz="1200" b="0" i="0" kern="1200" dirty="0" smtClean="0">
                <a:solidFill>
                  <a:schemeClr val="tx1"/>
                </a:solidFill>
                <a:effectLst/>
                <a:latin typeface="+mn-lt"/>
                <a:ea typeface="+mn-ea"/>
                <a:cs typeface="+mn-cs"/>
              </a:rPr>
              <a:t>in the Jisc </a:t>
            </a:r>
            <a:r>
              <a:rPr lang="en-GB" sz="1200" b="0" i="0" kern="1200" dirty="0" smtClean="0">
                <a:solidFill>
                  <a:schemeClr val="tx1"/>
                </a:solidFill>
                <a:effectLst/>
                <a:latin typeface="+mn-lt"/>
                <a:ea typeface="+mn-ea"/>
                <a:cs typeface="+mn-cs"/>
                <a:hlinkClick r:id="rId4"/>
              </a:rPr>
              <a:t>Assessment and Feedback programme</a:t>
            </a:r>
            <a:r>
              <a:rPr lang="en-GB" sz="1200" b="0" i="0" kern="1200" dirty="0" smtClean="0">
                <a:solidFill>
                  <a:schemeClr val="tx1"/>
                </a:solidFill>
                <a:effectLst/>
                <a:latin typeface="+mn-lt"/>
                <a:ea typeface="+mn-ea"/>
                <a:cs typeface="+mn-cs"/>
              </a:rPr>
              <a:t>) reconceptualises assessment as a learning trajectory during which many opportunities for assessment have occurred, with both good and bad results from which important lessons can be learnt. For example, themes and patterns across the span of a learner’s progress are rarely if ever taken into account during feedback on new assignments, yet by taking a longitudinal approach, examination of earlier assignments might reveal that the same misconceptions or errors in approach have been repeated again and again.</a:t>
            </a:r>
          </a:p>
          <a:p>
            <a:pPr fontAlgn="base"/>
            <a:r>
              <a:rPr lang="en-GB" sz="1200" b="0" i="0" kern="1200" dirty="0" smtClean="0">
                <a:solidFill>
                  <a:schemeClr val="tx1"/>
                </a:solidFill>
                <a:effectLst/>
                <a:latin typeface="+mn-lt"/>
                <a:ea typeface="+mn-ea"/>
                <a:cs typeface="+mn-cs"/>
              </a:rPr>
              <a:t> </a:t>
            </a:r>
          </a:p>
          <a:p>
            <a:pPr fontAlgn="base"/>
            <a:r>
              <a:rPr lang="en-GB" sz="1200" b="0" i="0" kern="1200" dirty="0" smtClean="0">
                <a:solidFill>
                  <a:schemeClr val="tx1"/>
                </a:solidFill>
                <a:effectLst/>
                <a:latin typeface="+mn-lt"/>
                <a:ea typeface="+mn-ea"/>
                <a:cs typeface="+mn-cs"/>
              </a:rPr>
              <a:t>Learners also bring with them to any new stage of learning attitudes and dispositions formed over a longer span of assessment experiences, some of which can act as unrecognised barriers to future progress which affect transition into a new level of learning - for example, interviews over one year with a sample of sixty students on Masters degree programmes at the Institute of Education, London, revealed that some forms of assessment, such as academic essays, were inhibiting some students’ transition into the postgraduate programmes. (</a:t>
            </a:r>
            <a:r>
              <a:rPr lang="en-GB" sz="1200" b="0" i="0" kern="1200" dirty="0" smtClean="0">
                <a:solidFill>
                  <a:schemeClr val="tx1"/>
                </a:solidFill>
                <a:effectLst/>
                <a:latin typeface="+mn-lt"/>
                <a:ea typeface="+mn-ea"/>
                <a:cs typeface="+mn-cs"/>
                <a:hlinkClick r:id="rId3"/>
              </a:rPr>
              <a:t>Assessment Careers project,</a:t>
            </a:r>
            <a:r>
              <a:rPr lang="en-GB" sz="1200" b="0" i="0" kern="1200" dirty="0" smtClean="0">
                <a:solidFill>
                  <a:schemeClr val="tx1"/>
                </a:solidFill>
                <a:effectLst/>
                <a:latin typeface="+mn-lt"/>
                <a:ea typeface="+mn-ea"/>
                <a:cs typeface="+mn-cs"/>
              </a:rPr>
              <a:t> Institute of Education, London)</a:t>
            </a:r>
          </a:p>
          <a:p>
            <a:pPr fontAlgn="base"/>
            <a:r>
              <a:rPr lang="en-GB" sz="1200" b="0" i="0" kern="1200" dirty="0" smtClean="0">
                <a:solidFill>
                  <a:schemeClr val="tx1"/>
                </a:solidFill>
                <a:effectLst/>
                <a:latin typeface="+mn-lt"/>
                <a:ea typeface="+mn-ea"/>
                <a:cs typeface="+mn-cs"/>
              </a:rPr>
              <a:t> </a:t>
            </a:r>
          </a:p>
          <a:p>
            <a:pPr fontAlgn="base"/>
            <a:r>
              <a:rPr lang="en-GB" sz="1200" b="0" i="0" kern="1200" dirty="0" smtClean="0">
                <a:solidFill>
                  <a:schemeClr val="tx1"/>
                </a:solidFill>
                <a:effectLst/>
                <a:latin typeface="+mn-lt"/>
                <a:ea typeface="+mn-ea"/>
                <a:cs typeface="+mn-cs"/>
              </a:rPr>
              <a:t>The potential </a:t>
            </a:r>
            <a:r>
              <a:rPr lang="en-GB" sz="1200" b="0" i="0" kern="1200" dirty="0" err="1" smtClean="0">
                <a:solidFill>
                  <a:schemeClr val="tx1"/>
                </a:solidFill>
                <a:effectLst/>
                <a:latin typeface="+mn-lt"/>
                <a:ea typeface="+mn-ea"/>
                <a:cs typeface="+mn-cs"/>
              </a:rPr>
              <a:t>disjunct</a:t>
            </a:r>
            <a:r>
              <a:rPr lang="en-GB" sz="1200" b="0" i="0" kern="1200" dirty="0" smtClean="0">
                <a:solidFill>
                  <a:schemeClr val="tx1"/>
                </a:solidFill>
                <a:effectLst/>
                <a:latin typeface="+mn-lt"/>
                <a:ea typeface="+mn-ea"/>
                <a:cs typeface="+mn-cs"/>
              </a:rPr>
              <a:t> between past and current assessment experiences becomes even more salient on modular undergraduate programmes where feedback given in different modules can vary in terms of focus, detail and approach, and feed forward is inconsistently supplied. The result is that learners give less attention to feedback and see it as less valuable than the grade awarded. A longitudinal view of learners’ progress measured against the feedback given on previous assignments combined with subsequent self-assessment would give more pertinent insight into a learner's progress than grades or feedback on separately marked assignments.</a:t>
            </a:r>
          </a:p>
          <a:p>
            <a:pPr fontAlgn="base"/>
            <a:r>
              <a:rPr lang="en-GB" sz="1200" b="0" i="0" kern="1200" dirty="0" smtClean="0">
                <a:solidFill>
                  <a:schemeClr val="tx1"/>
                </a:solidFill>
                <a:effectLst/>
                <a:latin typeface="+mn-lt"/>
                <a:ea typeface="+mn-ea"/>
                <a:cs typeface="+mn-cs"/>
              </a:rPr>
              <a:t> </a:t>
            </a:r>
          </a:p>
          <a:p>
            <a:pPr fontAlgn="base"/>
            <a:r>
              <a:rPr lang="en-GB" sz="1200" b="0" i="0" kern="1200" dirty="0" err="1" smtClean="0">
                <a:solidFill>
                  <a:schemeClr val="tx1"/>
                </a:solidFill>
                <a:effectLst/>
                <a:latin typeface="+mn-lt"/>
                <a:ea typeface="+mn-ea"/>
                <a:cs typeface="+mn-cs"/>
              </a:rPr>
              <a:t>Ipsative</a:t>
            </a:r>
            <a:r>
              <a:rPr lang="en-GB" sz="1200" b="0" i="0" kern="1200" dirty="0" smtClean="0">
                <a:solidFill>
                  <a:schemeClr val="tx1"/>
                </a:solidFill>
                <a:effectLst/>
                <a:latin typeface="+mn-lt"/>
                <a:ea typeface="+mn-ea"/>
                <a:cs typeface="+mn-cs"/>
              </a:rPr>
              <a:t> assessment and feedback (assessment and feedback based on comparison with previous performance) focuses on improvement rather than grading against set assessment criteria. An approach commonly used in performance-related disciplines such as music or sport, </a:t>
            </a:r>
            <a:r>
              <a:rPr lang="en-GB" sz="1200" b="0" i="0" kern="1200" dirty="0" err="1" smtClean="0">
                <a:solidFill>
                  <a:schemeClr val="tx1"/>
                </a:solidFill>
                <a:effectLst/>
                <a:latin typeface="+mn-lt"/>
                <a:ea typeface="+mn-ea"/>
                <a:cs typeface="+mn-cs"/>
              </a:rPr>
              <a:t>ipsative</a:t>
            </a:r>
            <a:r>
              <a:rPr lang="en-GB" sz="1200" b="0" i="0" kern="1200" dirty="0" smtClean="0">
                <a:solidFill>
                  <a:schemeClr val="tx1"/>
                </a:solidFill>
                <a:effectLst/>
                <a:latin typeface="+mn-lt"/>
                <a:ea typeface="+mn-ea"/>
                <a:cs typeface="+mn-cs"/>
              </a:rPr>
              <a:t> assessment enables credit to be given for improvement regardless of achievement (Hughes, </a:t>
            </a:r>
            <a:r>
              <a:rPr lang="en-GB" sz="1200" b="0" i="0" kern="1200" dirty="0" err="1" smtClean="0">
                <a:solidFill>
                  <a:schemeClr val="tx1"/>
                </a:solidFill>
                <a:effectLst/>
                <a:latin typeface="+mn-lt"/>
                <a:ea typeface="+mn-ea"/>
                <a:cs typeface="+mn-cs"/>
              </a:rPr>
              <a:t>Okumoto</a:t>
            </a:r>
            <a:r>
              <a:rPr lang="en-GB" sz="1200" b="0" i="0" kern="1200" dirty="0" smtClean="0">
                <a:solidFill>
                  <a:schemeClr val="tx1"/>
                </a:solidFill>
                <a:effectLst/>
                <a:latin typeface="+mn-lt"/>
                <a:ea typeface="+mn-ea"/>
                <a:cs typeface="+mn-cs"/>
              </a:rPr>
              <a:t> and Crawford, 2010). </a:t>
            </a:r>
            <a:r>
              <a:rPr lang="en-GB" sz="1200" b="0" i="0" kern="1200" dirty="0" err="1" smtClean="0">
                <a:solidFill>
                  <a:schemeClr val="tx1"/>
                </a:solidFill>
                <a:effectLst/>
                <a:latin typeface="+mn-lt"/>
                <a:ea typeface="+mn-ea"/>
                <a:cs typeface="+mn-cs"/>
              </a:rPr>
              <a:t>Ipsative</a:t>
            </a:r>
            <a:r>
              <a:rPr lang="en-GB" sz="1200" b="0" i="0" kern="1200" dirty="0" smtClean="0">
                <a:solidFill>
                  <a:schemeClr val="tx1"/>
                </a:solidFill>
                <a:effectLst/>
                <a:latin typeface="+mn-lt"/>
                <a:ea typeface="+mn-ea"/>
                <a:cs typeface="+mn-cs"/>
              </a:rPr>
              <a:t> feedback in turn makes comments on how the learner has travelled from a previous level of performance, which is both more motivational for non-traditional learners and more likely to promote self-regulation.</a:t>
            </a:r>
          </a:p>
          <a:p>
            <a:pPr fontAlgn="base"/>
            <a:r>
              <a:rPr lang="en-GB" sz="1200" b="0" i="0" kern="1200" dirty="0" smtClean="0">
                <a:solidFill>
                  <a:schemeClr val="tx1"/>
                </a:solidFill>
                <a:effectLst/>
                <a:latin typeface="+mn-lt"/>
                <a:ea typeface="+mn-ea"/>
                <a:cs typeface="+mn-cs"/>
              </a:rPr>
              <a:t> </a:t>
            </a:r>
          </a:p>
          <a:p>
            <a:pPr fontAlgn="base"/>
            <a:r>
              <a:rPr lang="en-GB" sz="1200" b="0" i="0" kern="1200" dirty="0" smtClean="0">
                <a:solidFill>
                  <a:schemeClr val="tx1"/>
                </a:solidFill>
                <a:effectLst/>
                <a:latin typeface="+mn-lt"/>
                <a:ea typeface="+mn-ea"/>
                <a:cs typeface="+mn-cs"/>
              </a:rPr>
              <a:t>In a wide range of assessment scenarios, from professional practice (medicine for example) to distance learning, </a:t>
            </a:r>
            <a:r>
              <a:rPr lang="en-GB" sz="1200" b="0" i="0" kern="1200" dirty="0" err="1" smtClean="0">
                <a:solidFill>
                  <a:schemeClr val="tx1"/>
                </a:solidFill>
                <a:effectLst/>
                <a:latin typeface="+mn-lt"/>
                <a:ea typeface="+mn-ea"/>
                <a:cs typeface="+mn-cs"/>
              </a:rPr>
              <a:t>ipsative</a:t>
            </a:r>
            <a:r>
              <a:rPr lang="en-GB" sz="1200" b="0" i="0" kern="1200" dirty="0" smtClean="0">
                <a:solidFill>
                  <a:schemeClr val="tx1"/>
                </a:solidFill>
                <a:effectLst/>
                <a:latin typeface="+mn-lt"/>
                <a:ea typeface="+mn-ea"/>
                <a:cs typeface="+mn-cs"/>
              </a:rPr>
              <a:t> assessment and feedback could reduce the need for testing and retesting of skills. Instead of ‘learning for the test’, a process of continuous monitoring and self-regulation can make the acquisition of professional or vocational competences more authentic, rewarding and genuine and enable tutors to devote more time and effort to mentoring.</a:t>
            </a:r>
          </a:p>
          <a:p>
            <a:pPr defTabSz="457155">
              <a:spcBef>
                <a:spcPct val="0"/>
              </a:spcBef>
            </a:pPr>
            <a:endParaRPr lang="en-US" dirty="0" smtClean="0">
              <a:latin typeface="Arial" pitchFamily="34" charset="0"/>
              <a:ea typeface="ＭＳ Ｐゴシック" pitchFamily="34" charset="-128"/>
            </a:endParaRPr>
          </a:p>
          <a:p>
            <a:pPr defTabSz="457155">
              <a:spcBef>
                <a:spcPct val="0"/>
              </a:spcBef>
            </a:pPr>
            <a:endParaRPr lang="en-US" dirty="0" smtClean="0">
              <a:latin typeface="Arial" pitchFamily="34" charset="0"/>
              <a:ea typeface="ＭＳ Ｐゴシック" pitchFamily="34" charset="-128"/>
            </a:endParaRPr>
          </a:p>
          <a:p>
            <a:pPr defTabSz="457155">
              <a:spcBef>
                <a:spcPct val="0"/>
              </a:spcBef>
            </a:pPr>
            <a:r>
              <a:rPr lang="en-US" dirty="0" smtClean="0">
                <a:latin typeface="Arial" pitchFamily="34" charset="0"/>
                <a:ea typeface="ＭＳ Ｐゴシック" pitchFamily="34" charset="-128"/>
              </a:rPr>
              <a:t>Lessons learned</a:t>
            </a:r>
            <a:r>
              <a:rPr lang="en-US" baseline="0" dirty="0" smtClean="0">
                <a:latin typeface="Arial" pitchFamily="34" charset="0"/>
                <a:ea typeface="ＭＳ Ｐゴシック" pitchFamily="34" charset="-128"/>
              </a:rPr>
              <a:t> from </a:t>
            </a:r>
            <a:r>
              <a:rPr lang="en-US" baseline="0" dirty="0" err="1" smtClean="0">
                <a:latin typeface="Arial" pitchFamily="34" charset="0"/>
                <a:ea typeface="ＭＳ Ｐゴシック" pitchFamily="34" charset="-128"/>
              </a:rPr>
              <a:t>InterACT</a:t>
            </a:r>
            <a:r>
              <a:rPr lang="en-US" baseline="0" dirty="0" smtClean="0">
                <a:latin typeface="Arial" pitchFamily="34" charset="0"/>
                <a:ea typeface="ＭＳ Ｐゴシック" pitchFamily="34" charset="-128"/>
              </a:rPr>
              <a:t> project:</a:t>
            </a:r>
          </a:p>
          <a:p>
            <a:pPr defTabSz="457155">
              <a:spcBef>
                <a:spcPct val="0"/>
              </a:spcBef>
            </a:pPr>
            <a:endParaRPr lang="en-US" baseline="0" dirty="0" smtClean="0">
              <a:latin typeface="Arial" pitchFamily="34" charset="0"/>
              <a:ea typeface="ＭＳ Ｐゴシック" pitchFamily="34" charset="-128"/>
            </a:endParaRPr>
          </a:p>
          <a:p>
            <a:r>
              <a:rPr lang="en-GB" baseline="0" dirty="0" smtClean="0"/>
              <a:t>Lessons learned:</a:t>
            </a:r>
          </a:p>
          <a:p>
            <a:endParaRPr lang="en-GB" baseline="0" dirty="0" smtClean="0"/>
          </a:p>
          <a:p>
            <a:pPr fontAlgn="base"/>
            <a:r>
              <a:rPr lang="en-GB" sz="1200" b="0" i="0" kern="1200" dirty="0" smtClean="0">
                <a:solidFill>
                  <a:schemeClr val="tx1"/>
                </a:solidFill>
                <a:latin typeface="+mn-lt"/>
                <a:ea typeface="+mn-ea"/>
                <a:cs typeface="+mn-cs"/>
              </a:rPr>
              <a:t>Lessons learned in discussion with others are that they are worried about the time it takes and whether the dialogue continues forever. In our experience the majority of students only take 1 cycle and few do continue the conversation but this is not onerous. Despite the extra time for staff and students (about 5-10 minutes per assignment) they have found it valuable and worth this additional time.</a:t>
            </a:r>
          </a:p>
          <a:p>
            <a:pPr fontAlgn="base"/>
            <a:r>
              <a:rPr lang="en-GB" sz="1200" b="0" i="0" kern="1200" dirty="0" smtClean="0">
                <a:solidFill>
                  <a:schemeClr val="tx1"/>
                </a:solidFill>
                <a:latin typeface="+mn-lt"/>
                <a:ea typeface="+mn-ea"/>
                <a:cs typeface="+mn-cs"/>
              </a:rPr>
              <a:t>Students value the opportunity to ask for specific feedback. They use this opportunity to ask for feedback about content, approach to the assignment, writing and referencing style, application to their own education practice and if anything is missing.</a:t>
            </a:r>
          </a:p>
          <a:p>
            <a:pPr fontAlgn="base"/>
            <a:r>
              <a:rPr lang="en-GB" sz="1200" b="0" i="0" kern="1200" dirty="0" smtClean="0">
                <a:solidFill>
                  <a:schemeClr val="tx1"/>
                </a:solidFill>
                <a:latin typeface="+mn-lt"/>
                <a:ea typeface="+mn-ea"/>
                <a:cs typeface="+mn-cs"/>
              </a:rPr>
              <a:t>Students value the formal opportunity for assessment and feedback dialogue with the tutor.</a:t>
            </a:r>
          </a:p>
          <a:p>
            <a:pPr fontAlgn="base"/>
            <a:r>
              <a:rPr lang="en-GB" sz="1200" b="0" i="0" kern="1200" dirty="0" smtClean="0">
                <a:solidFill>
                  <a:schemeClr val="tx1"/>
                </a:solidFill>
                <a:latin typeface="+mn-lt"/>
                <a:ea typeface="+mn-ea"/>
                <a:cs typeface="+mn-cs"/>
              </a:rPr>
              <a:t>Feedback dialogue is perceived by students and staff to add value to learning despite the small addition of time demands. However, efficiencies made by reducing the overall number of assessments may counter that additional time.</a:t>
            </a:r>
          </a:p>
          <a:p>
            <a:pPr fontAlgn="base"/>
            <a:r>
              <a:rPr lang="en-GB" sz="1200" b="0" i="0" kern="1200" dirty="0" smtClean="0">
                <a:solidFill>
                  <a:schemeClr val="tx1"/>
                </a:solidFill>
                <a:latin typeface="+mn-lt"/>
                <a:ea typeface="+mn-ea"/>
                <a:cs typeface="+mn-cs"/>
              </a:rPr>
              <a:t>Redesigning the assessment taking into account the sequencing of the assignments has led to better feed forward opportunities. This can be seen in the first formative assessment that then leads to a summative assessment where the feedback provided has led to learning.</a:t>
            </a:r>
          </a:p>
          <a:p>
            <a:pPr fontAlgn="base"/>
            <a:r>
              <a:rPr lang="en-GB" sz="1200" b="0" i="0" kern="1200" dirty="0" smtClean="0">
                <a:solidFill>
                  <a:schemeClr val="tx1"/>
                </a:solidFill>
                <a:latin typeface="+mn-lt"/>
                <a:ea typeface="+mn-ea"/>
                <a:cs typeface="+mn-cs"/>
              </a:rPr>
              <a:t>Students need to be better </a:t>
            </a:r>
            <a:r>
              <a:rPr lang="en-GB" sz="1200" b="0" i="0" kern="1200" dirty="0" err="1" smtClean="0">
                <a:solidFill>
                  <a:schemeClr val="tx1"/>
                </a:solidFill>
                <a:latin typeface="+mn-lt"/>
                <a:ea typeface="+mn-ea"/>
                <a:cs typeface="+mn-cs"/>
              </a:rPr>
              <a:t>scaffolded</a:t>
            </a:r>
            <a:r>
              <a:rPr lang="en-GB" sz="1200" b="0" i="0" kern="1200" dirty="0" smtClean="0">
                <a:solidFill>
                  <a:schemeClr val="tx1"/>
                </a:solidFill>
                <a:latin typeface="+mn-lt"/>
                <a:ea typeface="+mn-ea"/>
                <a:cs typeface="+mn-cs"/>
              </a:rPr>
              <a:t> in critically evaluating their own work.</a:t>
            </a:r>
          </a:p>
          <a:p>
            <a:pPr defTabSz="457155">
              <a:spcBef>
                <a:spcPct val="0"/>
              </a:spcBef>
            </a:pPr>
            <a:endParaRPr lang="en-US" dirty="0" smtClean="0">
              <a:latin typeface="Arial" pitchFamily="34" charset="0"/>
              <a:ea typeface="ＭＳ Ｐゴシック" pitchFamily="34" charset="-128"/>
            </a:endParaRPr>
          </a:p>
          <a:p>
            <a:pPr defTabSz="457155">
              <a:spcBef>
                <a:spcPct val="0"/>
              </a:spcBef>
            </a:pPr>
            <a:endParaRPr lang="en-US" dirty="0" smtClean="0">
              <a:latin typeface="Arial" pitchFamily="34" charset="0"/>
              <a:ea typeface="ＭＳ Ｐゴシック" pitchFamily="34" charset="-128"/>
            </a:endParaRPr>
          </a:p>
        </p:txBody>
      </p:sp>
      <p:sp>
        <p:nvSpPr>
          <p:cNvPr id="21508" name="Slide Number Placeholder 3"/>
          <p:cNvSpPr>
            <a:spLocks noGrp="1"/>
          </p:cNvSpPr>
          <p:nvPr>
            <p:ph type="sldNum" sz="quarter" idx="5"/>
          </p:nvPr>
        </p:nvSpPr>
        <p:spPr>
          <a:noFill/>
          <a:ln>
            <a:miter lim="800000"/>
            <a:headEnd/>
            <a:tailEnd/>
          </a:ln>
        </p:spPr>
        <p:txBody>
          <a:bodyPr/>
          <a:lstStyle/>
          <a:p>
            <a:fld id="{432E7BB6-2EA5-4032-B168-F0122265C51F}" type="slidenum">
              <a:rPr lang="en-US"/>
              <a:pPr/>
              <a:t>13</a:t>
            </a:fld>
            <a:endParaRPr lang="en-US"/>
          </a:p>
        </p:txBody>
      </p:sp>
    </p:spTree>
    <p:extLst>
      <p:ext uri="{BB962C8B-B14F-4D97-AF65-F5344CB8AC3E}">
        <p14:creationId xmlns:p14="http://schemas.microsoft.com/office/powerpoint/2010/main" val="718999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defTabSz="457155">
              <a:spcBef>
                <a:spcPct val="0"/>
              </a:spcBef>
            </a:pPr>
            <a:endParaRPr lang="en-US" dirty="0" smtClean="0">
              <a:latin typeface="Arial" pitchFamily="34" charset="0"/>
              <a:ea typeface="ＭＳ Ｐゴシック" pitchFamily="34" charset="-128"/>
            </a:endParaRPr>
          </a:p>
        </p:txBody>
      </p:sp>
      <p:sp>
        <p:nvSpPr>
          <p:cNvPr id="21508" name="Slide Number Placeholder 3"/>
          <p:cNvSpPr>
            <a:spLocks noGrp="1"/>
          </p:cNvSpPr>
          <p:nvPr>
            <p:ph type="sldNum" sz="quarter" idx="5"/>
          </p:nvPr>
        </p:nvSpPr>
        <p:spPr>
          <a:noFill/>
          <a:ln>
            <a:miter lim="800000"/>
            <a:headEnd/>
            <a:tailEnd/>
          </a:ln>
        </p:spPr>
        <p:txBody>
          <a:bodyPr/>
          <a:lstStyle/>
          <a:p>
            <a:fld id="{432E7BB6-2EA5-4032-B168-F0122265C51F}" type="slidenum">
              <a:rPr lang="en-US"/>
              <a:pPr/>
              <a:t>14</a:t>
            </a:fld>
            <a:endParaRPr lang="en-US"/>
          </a:p>
        </p:txBody>
      </p:sp>
    </p:spTree>
    <p:extLst>
      <p:ext uri="{BB962C8B-B14F-4D97-AF65-F5344CB8AC3E}">
        <p14:creationId xmlns:p14="http://schemas.microsoft.com/office/powerpoint/2010/main" val="2838328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828055"/>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ate Placeholder 13"/>
          <p:cNvSpPr>
            <a:spLocks noGrp="1"/>
          </p:cNvSpPr>
          <p:nvPr>
            <p:ph type="dt" sz="half" idx="2"/>
          </p:nvPr>
        </p:nvSpPr>
        <p:spPr>
          <a:xfrm>
            <a:off x="270000" y="6616800"/>
            <a:ext cx="1102975" cy="216000"/>
          </a:xfrm>
          <a:prstGeom prst="rect">
            <a:avLst/>
          </a:prstGeom>
        </p:spPr>
        <p:txBody>
          <a:bodyPr lIns="0" tIns="0" rIns="0" bIns="0" anchor="t" anchorCtr="0"/>
          <a:lstStyle>
            <a:lvl1pPr>
              <a:defRPr sz="1000">
                <a:solidFill>
                  <a:schemeClr val="bg1"/>
                </a:solidFill>
                <a:latin typeface="Arial"/>
              </a:defRPr>
            </a:lvl1pPr>
          </a:lstStyle>
          <a:p>
            <a:fld id="{EE3262F9-480E-442D-96B5-93865F486F7C}" type="datetime1">
              <a:rPr lang="en-GB" smtClean="0"/>
              <a:pPr/>
              <a:t>30/10/2015</a:t>
            </a:fld>
            <a:endParaRPr lang="en-US" dirty="0"/>
          </a:p>
        </p:txBody>
      </p:sp>
      <p:sp>
        <p:nvSpPr>
          <p:cNvPr id="14" name="Footer Placeholder 14"/>
          <p:cNvSpPr>
            <a:spLocks noGrp="1"/>
          </p:cNvSpPr>
          <p:nvPr>
            <p:ph type="ftr" sz="quarter" idx="3"/>
          </p:nvPr>
        </p:nvSpPr>
        <p:spPr>
          <a:xfrm>
            <a:off x="1525943" y="6618048"/>
            <a:ext cx="6480000" cy="216000"/>
          </a:xfrm>
          <a:prstGeom prst="rect">
            <a:avLst/>
          </a:prstGeom>
        </p:spPr>
        <p:txBody>
          <a:bodyPr lIns="0" tIns="0" rIns="0" bIns="0" anchor="t" anchorCtr="0"/>
          <a:lstStyle>
            <a:lvl1pPr algn="l">
              <a:defRPr sz="1000" b="1" baseline="0">
                <a:solidFill>
                  <a:srgbClr val="FFFFFF"/>
                </a:solidFill>
                <a:latin typeface="Arial"/>
              </a:defRPr>
            </a:lvl1pPr>
          </a:lstStyle>
          <a:p>
            <a:r>
              <a:rPr lang="en-US" smtClean="0"/>
              <a:t>Changing the Learning Landscape</a:t>
            </a:r>
            <a:endParaRPr lang="en-US" dirty="0"/>
          </a:p>
        </p:txBody>
      </p:sp>
      <p:sp>
        <p:nvSpPr>
          <p:cNvPr id="15" name="Slide Number Placeholder 15"/>
          <p:cNvSpPr>
            <a:spLocks noGrp="1"/>
          </p:cNvSpPr>
          <p:nvPr>
            <p:ph type="sldNum" sz="quarter" idx="4"/>
          </p:nvPr>
        </p:nvSpPr>
        <p:spPr>
          <a:xfrm>
            <a:off x="8052509" y="6618048"/>
            <a:ext cx="835891" cy="216000"/>
          </a:xfrm>
          <a:prstGeom prst="rect">
            <a:avLst/>
          </a:prstGeom>
        </p:spPr>
        <p:txBody>
          <a:bodyPr lIns="0" tIns="0" rIns="0" bIns="0" anchor="t" anchorCtr="0"/>
          <a:lstStyle>
            <a:lvl1pPr algn="r">
              <a:defRPr sz="1000">
                <a:solidFill>
                  <a:srgbClr val="FFFFFF"/>
                </a:solidFill>
                <a:latin typeface="Arial"/>
              </a:defRPr>
            </a:lvl1pPr>
          </a:lstStyle>
          <a:p>
            <a:r>
              <a:rPr lang="en-US" dirty="0" smtClean="0"/>
              <a:t>slide </a:t>
            </a:r>
            <a:fld id="{3CF8BEBA-977D-6E47-AC03-B1AB42481F20}" type="slidenum">
              <a:rPr lang="en-US" smtClean="0"/>
              <a:pPr/>
              <a:t>‹#›</a:t>
            </a:fld>
            <a:endParaRPr lang="en-US" dirty="0"/>
          </a:p>
        </p:txBody>
      </p:sp>
      <p:pic>
        <p:nvPicPr>
          <p:cNvPr id="8" name="Picture 7" descr="JISC_Logo_RGB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01" y="270000"/>
            <a:ext cx="928922" cy="487008"/>
          </a:xfrm>
          <a:prstGeom prst="rect">
            <a:avLst/>
          </a:prstGeom>
        </p:spPr>
      </p:pic>
      <p:cxnSp>
        <p:nvCxnSpPr>
          <p:cNvPr id="9" name="Straight Connector 8"/>
          <p:cNvCxnSpPr/>
          <p:nvPr userDrawn="1"/>
        </p:nvCxnSpPr>
        <p:spPr>
          <a:xfrm>
            <a:off x="0" y="828055"/>
            <a:ext cx="9144000" cy="0"/>
          </a:xfrm>
          <a:prstGeom prst="line">
            <a:avLst/>
          </a:prstGeom>
          <a:ln w="19050">
            <a:solidFill>
              <a:srgbClr val="F47B2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590157"/>
            <a:ext cx="9144000" cy="0"/>
          </a:xfrm>
          <a:prstGeom prst="line">
            <a:avLst/>
          </a:prstGeom>
          <a:ln w="9525">
            <a:solidFill>
              <a:srgbClr val="F47B2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150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6" name="Date Placeholder 13"/>
          <p:cNvSpPr>
            <a:spLocks noGrp="1"/>
          </p:cNvSpPr>
          <p:nvPr>
            <p:ph type="dt" sz="half" idx="2"/>
          </p:nvPr>
        </p:nvSpPr>
        <p:spPr>
          <a:xfrm>
            <a:off x="270000" y="6616800"/>
            <a:ext cx="1102975" cy="216000"/>
          </a:xfrm>
          <a:prstGeom prst="rect">
            <a:avLst/>
          </a:prstGeom>
        </p:spPr>
        <p:txBody>
          <a:bodyPr lIns="0" tIns="0" rIns="0" bIns="0" anchor="t" anchorCtr="0"/>
          <a:lstStyle>
            <a:lvl1pPr>
              <a:defRPr sz="1000">
                <a:solidFill>
                  <a:schemeClr val="tx1"/>
                </a:solidFill>
                <a:latin typeface="Arial"/>
              </a:defRPr>
            </a:lvl1pPr>
          </a:lstStyle>
          <a:p>
            <a:fld id="{BB6ACAAC-E9E8-490B-BBAB-FAFA320BB224}" type="datetime1">
              <a:rPr lang="en-GB" smtClean="0"/>
              <a:pPr/>
              <a:t>30/10/2015</a:t>
            </a:fld>
            <a:endParaRPr lang="en-US" dirty="0"/>
          </a:p>
        </p:txBody>
      </p:sp>
      <p:sp>
        <p:nvSpPr>
          <p:cNvPr id="17" name="Footer Placeholder 14"/>
          <p:cNvSpPr>
            <a:spLocks noGrp="1"/>
          </p:cNvSpPr>
          <p:nvPr>
            <p:ph type="ftr" sz="quarter" idx="3"/>
          </p:nvPr>
        </p:nvSpPr>
        <p:spPr>
          <a:xfrm>
            <a:off x="1525943" y="6618048"/>
            <a:ext cx="6480000" cy="216000"/>
          </a:xfrm>
          <a:prstGeom prst="rect">
            <a:avLst/>
          </a:prstGeom>
        </p:spPr>
        <p:txBody>
          <a:bodyPr lIns="0" tIns="0" rIns="0" bIns="0" anchor="t" anchorCtr="0"/>
          <a:lstStyle>
            <a:lvl1pPr algn="l">
              <a:defRPr sz="1000" b="1" baseline="0">
                <a:solidFill>
                  <a:srgbClr val="000000"/>
                </a:solidFill>
                <a:latin typeface="Arial"/>
              </a:defRPr>
            </a:lvl1pPr>
          </a:lstStyle>
          <a:p>
            <a:r>
              <a:rPr lang="en-US" dirty="0" smtClean="0"/>
              <a:t>Changing the Learning Landscape</a:t>
            </a:r>
            <a:endParaRPr lang="en-US" dirty="0"/>
          </a:p>
        </p:txBody>
      </p:sp>
      <p:sp>
        <p:nvSpPr>
          <p:cNvPr id="18" name="Slide Number Placeholder 15"/>
          <p:cNvSpPr>
            <a:spLocks noGrp="1"/>
          </p:cNvSpPr>
          <p:nvPr>
            <p:ph type="sldNum" sz="quarter" idx="4"/>
          </p:nvPr>
        </p:nvSpPr>
        <p:spPr>
          <a:xfrm>
            <a:off x="8052509" y="6618048"/>
            <a:ext cx="835891" cy="216000"/>
          </a:xfrm>
          <a:prstGeom prst="rect">
            <a:avLst/>
          </a:prstGeom>
        </p:spPr>
        <p:txBody>
          <a:bodyPr lIns="0" tIns="0" rIns="0" bIns="0" anchor="t" anchorCtr="0"/>
          <a:lstStyle>
            <a:lvl1pPr algn="r">
              <a:defRPr sz="1000">
                <a:solidFill>
                  <a:srgbClr val="000000"/>
                </a:solidFill>
                <a:latin typeface="Arial"/>
              </a:defRPr>
            </a:lvl1pPr>
          </a:lstStyle>
          <a:p>
            <a:r>
              <a:rPr lang="en-US" dirty="0" smtClean="0"/>
              <a:t>slide </a:t>
            </a:r>
            <a:fld id="{3CF8BEBA-977D-6E47-AC03-B1AB42481F20}" type="slidenum">
              <a:rPr lang="en-US" smtClean="0"/>
              <a:pPr/>
              <a:t>‹#›</a:t>
            </a:fld>
            <a:endParaRPr lang="en-US" dirty="0"/>
          </a:p>
        </p:txBody>
      </p:sp>
      <p:pic>
        <p:nvPicPr>
          <p:cNvPr id="10" name="Picture 9" descr="JISC_Logo_RGB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01" y="270000"/>
            <a:ext cx="928922" cy="487008"/>
          </a:xfrm>
          <a:prstGeom prst="rect">
            <a:avLst/>
          </a:prstGeom>
        </p:spPr>
      </p:pic>
      <p:cxnSp>
        <p:nvCxnSpPr>
          <p:cNvPr id="11" name="Straight Connector 10"/>
          <p:cNvCxnSpPr/>
          <p:nvPr userDrawn="1"/>
        </p:nvCxnSpPr>
        <p:spPr>
          <a:xfrm>
            <a:off x="0" y="828055"/>
            <a:ext cx="9144000" cy="0"/>
          </a:xfrm>
          <a:prstGeom prst="line">
            <a:avLst/>
          </a:prstGeom>
          <a:ln w="19050">
            <a:solidFill>
              <a:srgbClr val="F47B2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6590157"/>
            <a:ext cx="9144000" cy="0"/>
          </a:xfrm>
          <a:prstGeom prst="line">
            <a:avLst/>
          </a:prstGeom>
          <a:ln w="9525">
            <a:solidFill>
              <a:srgbClr val="F47B2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323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Rectangle 13"/>
          <p:cNvSpPr/>
          <p:nvPr userDrawn="1"/>
        </p:nvSpPr>
        <p:spPr>
          <a:xfrm>
            <a:off x="0" y="1260000"/>
            <a:ext cx="9144000" cy="559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a:p>
        </p:txBody>
      </p:sp>
      <p:sp>
        <p:nvSpPr>
          <p:cNvPr id="2" name="Title 1"/>
          <p:cNvSpPr>
            <a:spLocks noGrp="1"/>
          </p:cNvSpPr>
          <p:nvPr>
            <p:ph type="title" hasCustomPrompt="1"/>
          </p:nvPr>
        </p:nvSpPr>
        <p:spPr>
          <a:xfrm>
            <a:off x="1287730" y="345679"/>
            <a:ext cx="7600669" cy="422919"/>
          </a:xfrm>
          <a:prstGeom prst="rect">
            <a:avLst/>
          </a:prstGeom>
        </p:spPr>
        <p:txBody>
          <a:bodyPr vert="horz" lIns="0" tIns="0" rIns="0" bIns="0"/>
          <a:lstStyle>
            <a:lvl1pPr algn="r">
              <a:defRPr sz="2500" b="0" i="0" baseline="0">
                <a:solidFill>
                  <a:srgbClr val="009FE3"/>
                </a:solidFill>
                <a:effectLst/>
                <a:latin typeface="Arial"/>
              </a:defRPr>
            </a:lvl1pPr>
          </a:lstStyle>
          <a:p>
            <a:r>
              <a:rPr lang="en-GB" dirty="0" smtClean="0"/>
              <a:t>Slide title</a:t>
            </a:r>
            <a:endParaRPr lang="en-US" dirty="0"/>
          </a:p>
        </p:txBody>
      </p:sp>
      <p:sp>
        <p:nvSpPr>
          <p:cNvPr id="7" name="Content Placeholder 6"/>
          <p:cNvSpPr>
            <a:spLocks noGrp="1"/>
          </p:cNvSpPr>
          <p:nvPr>
            <p:ph sz="quarter" idx="10"/>
          </p:nvPr>
        </p:nvSpPr>
        <p:spPr>
          <a:xfrm>
            <a:off x="270000" y="994621"/>
            <a:ext cx="8640000" cy="5485379"/>
          </a:xfrm>
          <a:prstGeom prst="rect">
            <a:avLst/>
          </a:prstGeom>
        </p:spPr>
        <p:txBody>
          <a:bodyPr vert="horz" lIns="0" tIns="0" rIns="0" bIns="0"/>
          <a:lstStyle>
            <a:lvl1pPr marL="216000" indent="-216000">
              <a:spcBef>
                <a:spcPts val="600"/>
              </a:spcBef>
              <a:buClr>
                <a:srgbClr val="009FE3"/>
              </a:buClr>
              <a:buSzPct val="125000"/>
              <a:buFont typeface="Wingdings" charset="2"/>
              <a:buChar char="§"/>
              <a:defRPr sz="2000" baseline="0">
                <a:solidFill>
                  <a:schemeClr val="tx1"/>
                </a:solidFill>
                <a:latin typeface="Arial"/>
              </a:defRPr>
            </a:lvl1pPr>
            <a:lvl2pPr marL="432000" indent="-216000">
              <a:spcBef>
                <a:spcPts val="600"/>
              </a:spcBef>
              <a:buClr>
                <a:srgbClr val="009FE3"/>
              </a:buClr>
              <a:buSzPct val="125000"/>
              <a:defRPr sz="2000" baseline="0">
                <a:solidFill>
                  <a:schemeClr val="tx1"/>
                </a:solidFill>
                <a:latin typeface="Arial"/>
              </a:defRPr>
            </a:lvl2pPr>
            <a:lvl3pPr marL="648000" indent="-216000">
              <a:spcBef>
                <a:spcPts val="300"/>
              </a:spcBef>
              <a:buClr>
                <a:srgbClr val="009FE3"/>
              </a:buClr>
              <a:buSzPct val="125000"/>
              <a:defRPr sz="2000" baseline="0">
                <a:solidFill>
                  <a:schemeClr val="tx1"/>
                </a:solidFill>
                <a:latin typeface="Arial"/>
              </a:defRPr>
            </a:lvl3pPr>
            <a:lvl4pPr marL="864000" indent="-216000">
              <a:spcBef>
                <a:spcPts val="300"/>
              </a:spcBef>
              <a:buClr>
                <a:srgbClr val="009FE3"/>
              </a:buClr>
              <a:buSzPct val="125000"/>
              <a:defRPr baseline="0">
                <a:solidFill>
                  <a:schemeClr val="tx1"/>
                </a:solidFill>
                <a:latin typeface="Arial"/>
              </a:defRPr>
            </a:lvl4pPr>
            <a:lvl5pPr marL="1080000" indent="-216000">
              <a:spcBef>
                <a:spcPts val="300"/>
              </a:spcBef>
              <a:buClr>
                <a:srgbClr val="009FE3"/>
              </a:buClr>
              <a:buSzPct val="125000"/>
              <a:defRPr sz="2000" baseline="0">
                <a:solidFill>
                  <a:schemeClr val="tx1"/>
                </a:solidFill>
                <a:latin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descr="JISC_Logo_RGB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01" y="270000"/>
            <a:ext cx="928922" cy="487008"/>
          </a:xfrm>
          <a:prstGeom prst="rect">
            <a:avLst/>
          </a:prstGeom>
        </p:spPr>
      </p:pic>
      <p:sp>
        <p:nvSpPr>
          <p:cNvPr id="9" name="Date Placeholder 13"/>
          <p:cNvSpPr>
            <a:spLocks noGrp="1"/>
          </p:cNvSpPr>
          <p:nvPr>
            <p:ph type="dt" sz="half" idx="2"/>
          </p:nvPr>
        </p:nvSpPr>
        <p:spPr>
          <a:xfrm>
            <a:off x="270000" y="6616800"/>
            <a:ext cx="1102975" cy="216000"/>
          </a:xfrm>
          <a:prstGeom prst="rect">
            <a:avLst/>
          </a:prstGeom>
        </p:spPr>
        <p:txBody>
          <a:bodyPr lIns="0" tIns="0" rIns="0" bIns="0" anchor="t" anchorCtr="0"/>
          <a:lstStyle>
            <a:lvl1pPr>
              <a:defRPr sz="1000">
                <a:solidFill>
                  <a:schemeClr val="tx1">
                    <a:lumMod val="75000"/>
                    <a:lumOff val="25000"/>
                  </a:schemeClr>
                </a:solidFill>
                <a:latin typeface="Arial"/>
              </a:defRPr>
            </a:lvl1pPr>
          </a:lstStyle>
          <a:p>
            <a:fld id="{E7927F03-7B06-462F-9A78-9A0C8642A4F6}" type="datetime1">
              <a:rPr lang="en-GB" smtClean="0"/>
              <a:pPr/>
              <a:t>30/10/2015</a:t>
            </a:fld>
            <a:endParaRPr lang="en-US" dirty="0"/>
          </a:p>
        </p:txBody>
      </p:sp>
      <p:sp>
        <p:nvSpPr>
          <p:cNvPr id="11" name="Footer Placeholder 14"/>
          <p:cNvSpPr>
            <a:spLocks noGrp="1"/>
          </p:cNvSpPr>
          <p:nvPr>
            <p:ph type="ftr" sz="quarter" idx="3"/>
          </p:nvPr>
        </p:nvSpPr>
        <p:spPr>
          <a:xfrm>
            <a:off x="1525943" y="6618048"/>
            <a:ext cx="6480000" cy="216000"/>
          </a:xfrm>
          <a:prstGeom prst="rect">
            <a:avLst/>
          </a:prstGeom>
        </p:spPr>
        <p:txBody>
          <a:bodyPr lIns="0" tIns="0" rIns="0" bIns="0" anchor="t" anchorCtr="0"/>
          <a:lstStyle>
            <a:lvl1pPr algn="l">
              <a:defRPr sz="1000" b="1" baseline="0">
                <a:solidFill>
                  <a:srgbClr val="404040"/>
                </a:solidFill>
                <a:latin typeface="Arial"/>
              </a:defRPr>
            </a:lvl1pPr>
          </a:lstStyle>
          <a:p>
            <a:r>
              <a:rPr lang="en-US" smtClean="0"/>
              <a:t>Changing the Learning Landscape</a:t>
            </a:r>
            <a:endParaRPr lang="en-US" dirty="0"/>
          </a:p>
        </p:txBody>
      </p:sp>
      <p:sp>
        <p:nvSpPr>
          <p:cNvPr id="12" name="Slide Number Placeholder 15"/>
          <p:cNvSpPr>
            <a:spLocks noGrp="1"/>
          </p:cNvSpPr>
          <p:nvPr>
            <p:ph type="sldNum" sz="quarter" idx="4"/>
          </p:nvPr>
        </p:nvSpPr>
        <p:spPr>
          <a:xfrm>
            <a:off x="8052509" y="6618048"/>
            <a:ext cx="835891" cy="216000"/>
          </a:xfrm>
          <a:prstGeom prst="rect">
            <a:avLst/>
          </a:prstGeom>
        </p:spPr>
        <p:txBody>
          <a:bodyPr lIns="0" tIns="0" rIns="0" bIns="0" anchor="t" anchorCtr="0"/>
          <a:lstStyle>
            <a:lvl1pPr algn="r">
              <a:defRPr sz="1000">
                <a:solidFill>
                  <a:srgbClr val="404040"/>
                </a:solidFill>
                <a:latin typeface="Arial"/>
              </a:defRPr>
            </a:lvl1pPr>
          </a:lstStyle>
          <a:p>
            <a:r>
              <a:rPr lang="en-US" dirty="0" smtClean="0"/>
              <a:t>slide </a:t>
            </a:r>
            <a:fld id="{3CF8BEBA-977D-6E47-AC03-B1AB42481F20}" type="slidenum">
              <a:rPr lang="en-US" smtClean="0"/>
              <a:pPr/>
              <a:t>‹#›</a:t>
            </a:fld>
            <a:endParaRPr lang="en-US" dirty="0"/>
          </a:p>
        </p:txBody>
      </p:sp>
      <p:cxnSp>
        <p:nvCxnSpPr>
          <p:cNvPr id="4" name="Straight Connector 3"/>
          <p:cNvCxnSpPr/>
          <p:nvPr userDrawn="1"/>
        </p:nvCxnSpPr>
        <p:spPr>
          <a:xfrm>
            <a:off x="0" y="828055"/>
            <a:ext cx="9144000" cy="0"/>
          </a:xfrm>
          <a:prstGeom prst="line">
            <a:avLst/>
          </a:prstGeom>
          <a:ln w="19050">
            <a:solidFill>
              <a:srgbClr val="F47B2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590157"/>
            <a:ext cx="9144000" cy="0"/>
          </a:xfrm>
          <a:prstGeom prst="line">
            <a:avLst/>
          </a:prstGeom>
          <a:ln w="9525">
            <a:solidFill>
              <a:srgbClr val="F47B2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786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1" descr="ppt background.jpg"/>
          <p:cNvPicPr>
            <a:picLocks noChangeAspect="1"/>
          </p:cNvPicPr>
          <p:nvPr userDrawn="1"/>
        </p:nvPicPr>
        <p:blipFill>
          <a:blip r:embed="rId2" cstate="print"/>
          <a:srcRect/>
          <a:stretch>
            <a:fillRect/>
          </a:stretch>
        </p:blipFill>
        <p:spPr bwMode="auto">
          <a:xfrm>
            <a:off x="-107950" y="-101600"/>
            <a:ext cx="9256713" cy="6096000"/>
          </a:xfrm>
          <a:prstGeom prst="rect">
            <a:avLst/>
          </a:prstGeom>
          <a:noFill/>
          <a:ln w="9525">
            <a:noFill/>
            <a:miter lim="800000"/>
            <a:headEnd/>
            <a:tailEnd/>
          </a:ln>
        </p:spPr>
      </p:pic>
      <p:sp>
        <p:nvSpPr>
          <p:cNvPr id="4" name="Rectangle 10"/>
          <p:cNvSpPr>
            <a:spLocks noChangeArrowheads="1"/>
          </p:cNvSpPr>
          <p:nvPr userDrawn="1"/>
        </p:nvSpPr>
        <p:spPr bwMode="auto">
          <a:xfrm>
            <a:off x="-25400" y="5575300"/>
            <a:ext cx="9147175" cy="12827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GB"/>
          </a:p>
        </p:txBody>
      </p:sp>
      <p:pic>
        <p:nvPicPr>
          <p:cNvPr id="5" name="Picture 3" descr="CLL partners Logo.jpg"/>
          <p:cNvPicPr>
            <a:picLocks noChangeAspect="1"/>
          </p:cNvPicPr>
          <p:nvPr userDrawn="1"/>
        </p:nvPicPr>
        <p:blipFill>
          <a:blip r:embed="rId3" cstate="print"/>
          <a:srcRect/>
          <a:stretch>
            <a:fillRect/>
          </a:stretch>
        </p:blipFill>
        <p:spPr bwMode="auto">
          <a:xfrm>
            <a:off x="1476375" y="6003925"/>
            <a:ext cx="6605588" cy="854075"/>
          </a:xfrm>
          <a:prstGeom prst="rect">
            <a:avLst/>
          </a:prstGeom>
          <a:noFill/>
          <a:ln w="9525">
            <a:noFill/>
            <a:miter lim="800000"/>
            <a:headEnd/>
            <a:tailEnd/>
          </a:ln>
        </p:spPr>
      </p:pic>
      <p:sp>
        <p:nvSpPr>
          <p:cNvPr id="6" name="Rectangle 4"/>
          <p:cNvSpPr>
            <a:spLocks noChangeArrowheads="1"/>
          </p:cNvSpPr>
          <p:nvPr userDrawn="1"/>
        </p:nvSpPr>
        <p:spPr bwMode="auto">
          <a:xfrm>
            <a:off x="-180975" y="5445125"/>
            <a:ext cx="9556750" cy="647700"/>
          </a:xfrm>
          <a:prstGeom prst="rect">
            <a:avLst/>
          </a:prstGeom>
          <a:solidFill>
            <a:srgbClr val="D34B20"/>
          </a:solidFill>
          <a:ln w="9525">
            <a:noFill/>
            <a:round/>
            <a:headEnd/>
            <a:tailEnd/>
          </a:ln>
        </p:spPr>
        <p:txBody>
          <a:bodyPr/>
          <a:lstStyle/>
          <a:p>
            <a:endParaRPr lang="en-US"/>
          </a:p>
        </p:txBody>
      </p:sp>
      <p:sp>
        <p:nvSpPr>
          <p:cNvPr id="9" name="Content Placeholder 8"/>
          <p:cNvSpPr>
            <a:spLocks noGrp="1"/>
          </p:cNvSpPr>
          <p:nvPr>
            <p:ph sz="quarter" idx="10"/>
          </p:nvPr>
        </p:nvSpPr>
        <p:spPr>
          <a:xfrm>
            <a:off x="-4044" y="5500687"/>
            <a:ext cx="5688756" cy="503238"/>
          </a:xfrm>
          <a:prstGeom prst="rect">
            <a:avLst/>
          </a:prstGeom>
        </p:spPr>
        <p:txBody>
          <a:bodyPr/>
          <a:lstStyle>
            <a:lvl1pPr marL="0" indent="0">
              <a:buNone/>
              <a:defRPr sz="2000">
                <a:solidFill>
                  <a:schemeClr val="bg1"/>
                </a:solidFill>
                <a:latin typeface="Tahoma Bold" pitchFamily="34" charset="0"/>
                <a:ea typeface="Tahoma Bold" pitchFamily="34" charset="0"/>
                <a:cs typeface="Tahoma Bold" pitchFamily="34" charset="0"/>
              </a:defRPr>
            </a:lvl1pPr>
            <a:lvl2pPr>
              <a:defRPr sz="2000">
                <a:solidFill>
                  <a:schemeClr val="bg1"/>
                </a:solidFill>
                <a:latin typeface="Tahoma Bold" pitchFamily="34" charset="0"/>
                <a:ea typeface="Tahoma Bold" pitchFamily="34" charset="0"/>
                <a:cs typeface="Tahoma Bold" pitchFamily="34" charset="0"/>
              </a:defRPr>
            </a:lvl2pPr>
            <a:lvl3pPr>
              <a:defRPr sz="2000">
                <a:solidFill>
                  <a:schemeClr val="bg1"/>
                </a:solidFill>
                <a:latin typeface="Tahoma Bold" pitchFamily="34" charset="0"/>
                <a:ea typeface="Tahoma Bold" pitchFamily="34" charset="0"/>
                <a:cs typeface="Tahoma Bold" pitchFamily="34" charset="0"/>
              </a:defRPr>
            </a:lvl3pPr>
            <a:lvl4pPr>
              <a:defRPr sz="2000">
                <a:solidFill>
                  <a:schemeClr val="bg1"/>
                </a:solidFill>
                <a:latin typeface="Tahoma Bold" pitchFamily="34" charset="0"/>
                <a:ea typeface="Tahoma Bold" pitchFamily="34" charset="0"/>
                <a:cs typeface="Tahoma Bold" pitchFamily="34" charset="0"/>
              </a:defRPr>
            </a:lvl4pPr>
            <a:lvl5pPr>
              <a:defRPr sz="2000">
                <a:solidFill>
                  <a:schemeClr val="bg1"/>
                </a:solidFill>
                <a:latin typeface="Tahoma Bold" pitchFamily="34" charset="0"/>
                <a:ea typeface="Tahoma Bold" pitchFamily="34" charset="0"/>
                <a:cs typeface="Tahoma Bold" pitchFamily="34" charset="0"/>
              </a:defRPr>
            </a:lvl5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D08B71D-30DA-4932-8DF6-60AC55738551}" type="datetimeFigureOut">
              <a:rPr lang="en-US"/>
              <a:pPr>
                <a:defRPr/>
              </a:pPr>
              <a:t>10/30/2015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FCBB246-95C4-4433-AD32-5ADB870598B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8861D76-B1A0-4230-9725-07180A694701}" type="datetimeFigureOut">
              <a:rPr lang="en-US"/>
              <a:pPr>
                <a:defRPr/>
              </a:pPr>
              <a:t>10/30/2015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8E20FA-99E5-477B-9D85-C678DC6541D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4" descr="ppt faded background.jpg"/>
          <p:cNvPicPr>
            <a:picLocks noChangeAspect="1"/>
          </p:cNvPicPr>
          <p:nvPr userDrawn="1"/>
        </p:nvPicPr>
        <p:blipFill>
          <a:blip r:embed="rId2" cstate="print"/>
          <a:srcRect/>
          <a:stretch>
            <a:fillRect/>
          </a:stretch>
        </p:blipFill>
        <p:spPr bwMode="auto">
          <a:xfrm>
            <a:off x="5700713" y="981075"/>
            <a:ext cx="3263900" cy="1887538"/>
          </a:xfrm>
          <a:prstGeom prst="rect">
            <a:avLst/>
          </a:prstGeom>
          <a:noFill/>
          <a:ln w="9525">
            <a:noFill/>
            <a:miter lim="800000"/>
            <a:headEnd/>
            <a:tailEnd/>
          </a:ln>
        </p:spPr>
      </p:pic>
      <p:sp>
        <p:nvSpPr>
          <p:cNvPr id="7" name="Rectangle 10"/>
          <p:cNvSpPr>
            <a:spLocks noChangeArrowheads="1"/>
          </p:cNvSpPr>
          <p:nvPr userDrawn="1"/>
        </p:nvSpPr>
        <p:spPr bwMode="auto">
          <a:xfrm>
            <a:off x="0" y="0"/>
            <a:ext cx="9144000" cy="838200"/>
          </a:xfrm>
          <a:prstGeom prst="rect">
            <a:avLst/>
          </a:prstGeom>
          <a:solidFill>
            <a:srgbClr val="2F3D57"/>
          </a:solidFill>
          <a:ln w="9525">
            <a:noFill/>
            <a:miter lim="800000"/>
            <a:headEnd/>
            <a:tailEnd/>
          </a:ln>
        </p:spPr>
        <p:txBody>
          <a:bodyPr wrap="none" anchor="ctr"/>
          <a:lstStyle/>
          <a:p>
            <a:endParaRPr lang="en-GB">
              <a:solidFill>
                <a:srgbClr val="000000"/>
              </a:solidFill>
            </a:endParaRPr>
          </a:p>
        </p:txBody>
      </p:sp>
      <p:sp>
        <p:nvSpPr>
          <p:cNvPr id="8" name="Rectangle 4"/>
          <p:cNvSpPr>
            <a:spLocks noChangeArrowheads="1"/>
          </p:cNvSpPr>
          <p:nvPr userDrawn="1"/>
        </p:nvSpPr>
        <p:spPr bwMode="auto">
          <a:xfrm>
            <a:off x="3810000" y="304800"/>
            <a:ext cx="5181600" cy="228600"/>
          </a:xfrm>
          <a:prstGeom prst="rect">
            <a:avLst/>
          </a:prstGeom>
          <a:noFill/>
          <a:ln w="9525">
            <a:noFill/>
            <a:miter lim="800000"/>
            <a:headEnd/>
            <a:tailEnd/>
          </a:ln>
        </p:spPr>
        <p:txBody>
          <a:bodyPr anchor="ctr"/>
          <a:lstStyle/>
          <a:p>
            <a:pPr algn="r" eaLnBrk="1" hangingPunct="1"/>
            <a:r>
              <a:rPr lang="en-US" sz="2000" b="1">
                <a:solidFill>
                  <a:srgbClr val="FFFFFF"/>
                </a:solidFill>
                <a:latin typeface="Tahoma" pitchFamily="34" charset="0"/>
                <a:cs typeface="Tahoma" pitchFamily="34" charset="0"/>
              </a:rPr>
              <a:t>Changing the learning landscape</a:t>
            </a:r>
          </a:p>
        </p:txBody>
      </p:sp>
      <p:pic>
        <p:nvPicPr>
          <p:cNvPr id="9" name="Picture 3" descr="CLL partners Logo.jpg"/>
          <p:cNvPicPr>
            <a:picLocks noChangeAspect="1"/>
          </p:cNvPicPr>
          <p:nvPr userDrawn="1"/>
        </p:nvPicPr>
        <p:blipFill>
          <a:blip r:embed="rId3" cstate="print"/>
          <a:srcRect/>
          <a:stretch>
            <a:fillRect/>
          </a:stretch>
        </p:blipFill>
        <p:spPr bwMode="auto">
          <a:xfrm>
            <a:off x="4338638" y="6092825"/>
            <a:ext cx="4697412" cy="608013"/>
          </a:xfrm>
          <a:prstGeom prst="rect">
            <a:avLst/>
          </a:prstGeom>
          <a:noFill/>
          <a:ln w="9525">
            <a:noFill/>
            <a:miter lim="800000"/>
            <a:headEnd/>
            <a:tailEnd/>
          </a:ln>
        </p:spPr>
      </p:pic>
      <p:sp>
        <p:nvSpPr>
          <p:cNvPr id="16" name="Content Placeholder 15"/>
          <p:cNvSpPr>
            <a:spLocks noGrp="1"/>
          </p:cNvSpPr>
          <p:nvPr>
            <p:ph sz="quarter" idx="10"/>
          </p:nvPr>
        </p:nvSpPr>
        <p:spPr>
          <a:xfrm>
            <a:off x="523055" y="836712"/>
            <a:ext cx="5633121" cy="1368152"/>
          </a:xfrm>
          <a:prstGeom prst="rect">
            <a:avLst/>
          </a:prstGeom>
        </p:spPr>
        <p:txBody>
          <a:bodyPr/>
          <a:lstStyle>
            <a:lvl1pPr marL="0" indent="0">
              <a:buNone/>
              <a:defRPr lang="en-US" sz="4400" kern="1200" dirty="0" smtClean="0">
                <a:solidFill>
                  <a:srgbClr val="D34B20"/>
                </a:solidFill>
                <a:latin typeface="Tahoma" pitchFamily="34" charset="0"/>
                <a:ea typeface="Tahoma" pitchFamily="34" charset="0"/>
                <a:cs typeface="Tahoma" pitchFamily="34" charset="0"/>
              </a:defRPr>
            </a:lvl1pPr>
          </a:lstStyle>
          <a:p>
            <a:pPr lvl="0"/>
            <a:r>
              <a:rPr lang="en-US" dirty="0" smtClean="0"/>
              <a:t>Click to edit Master text styles</a:t>
            </a:r>
          </a:p>
        </p:txBody>
      </p:sp>
      <p:sp>
        <p:nvSpPr>
          <p:cNvPr id="2" name="Title 1"/>
          <p:cNvSpPr>
            <a:spLocks noGrp="1"/>
          </p:cNvSpPr>
          <p:nvPr>
            <p:ph type="ctrTitle"/>
          </p:nvPr>
        </p:nvSpPr>
        <p:spPr>
          <a:xfrm>
            <a:off x="539552" y="2132856"/>
            <a:ext cx="7772400" cy="823566"/>
          </a:xfrm>
          <a:prstGeom prst="rect">
            <a:avLst/>
          </a:prstGeom>
        </p:spPr>
        <p:txBody>
          <a:bodyPr>
            <a:normAutofit/>
          </a:bodyPr>
          <a:lstStyle>
            <a:lvl1pPr algn="l">
              <a:defRPr lang="en-GB" sz="3100" b="1" kern="1200" baseline="0" dirty="0">
                <a:solidFill>
                  <a:srgbClr val="D34B20"/>
                </a:solidFill>
                <a:latin typeface="Tahoma Bold" charset="0"/>
                <a:ea typeface="ＭＳ Ｐゴシック" pitchFamily="34" charset="-128"/>
                <a:cs typeface="+mn-cs"/>
              </a:defRPr>
            </a:lvl1pPr>
          </a:lstStyle>
          <a:p>
            <a:r>
              <a:rPr lang="en-US" dirty="0" smtClean="0"/>
              <a:t>Click to edit Master title style</a:t>
            </a:r>
            <a:endParaRPr lang="en-GB" dirty="0"/>
          </a:p>
        </p:txBody>
      </p:sp>
      <p:sp>
        <p:nvSpPr>
          <p:cNvPr id="18" name="Text Placeholder 17"/>
          <p:cNvSpPr>
            <a:spLocks noGrp="1"/>
          </p:cNvSpPr>
          <p:nvPr>
            <p:ph type="body" sz="quarter" idx="11"/>
          </p:nvPr>
        </p:nvSpPr>
        <p:spPr>
          <a:xfrm>
            <a:off x="539552" y="2996951"/>
            <a:ext cx="7776864" cy="1692681"/>
          </a:xfrm>
          <a:prstGeom prst="rect">
            <a:avLst/>
          </a:prstGeom>
        </p:spPr>
        <p:txBody>
          <a:bodyPr/>
          <a:lstStyle>
            <a:lvl1pPr marL="0" indent="0">
              <a:buNone/>
              <a:defRPr sz="1400">
                <a:solidFill>
                  <a:srgbClr val="2F3D57"/>
                </a:solidFill>
                <a:latin typeface="Tahoma" pitchFamily="34" charset="0"/>
                <a:ea typeface="Tahoma" pitchFamily="34" charset="0"/>
                <a:cs typeface="Tahoma" pitchFamily="34" charset="0"/>
              </a:defRPr>
            </a:lvl1pPr>
          </a:lstStyle>
          <a:p>
            <a:pPr lvl="0"/>
            <a:r>
              <a:rPr lang="en-US" dirty="0" smtClean="0"/>
              <a:t>Click to edit Master text styles</a:t>
            </a:r>
          </a:p>
        </p:txBody>
      </p:sp>
      <p:sp>
        <p:nvSpPr>
          <p:cNvPr id="20" name="Text Placeholder 19"/>
          <p:cNvSpPr>
            <a:spLocks noGrp="1"/>
          </p:cNvSpPr>
          <p:nvPr>
            <p:ph type="body" sz="quarter" idx="12"/>
          </p:nvPr>
        </p:nvSpPr>
        <p:spPr>
          <a:xfrm>
            <a:off x="539552" y="4725144"/>
            <a:ext cx="7776864" cy="1367681"/>
          </a:xfrm>
          <a:prstGeom prst="rect">
            <a:avLst/>
          </a:prstGeom>
        </p:spPr>
        <p:txBody>
          <a:bodyPr>
            <a:noAutofit/>
          </a:bodyPr>
          <a:lstStyle>
            <a:lvl1pPr>
              <a:defRPr sz="1600">
                <a:solidFill>
                  <a:srgbClr val="2F3D57"/>
                </a:solidFill>
                <a:latin typeface="Tahoma Bold" pitchFamily="34" charset="0"/>
                <a:ea typeface="Tahoma Bold" pitchFamily="34" charset="0"/>
                <a:cs typeface="Tahoma Bold" pitchFamily="34" charset="0"/>
              </a:defRPr>
            </a:lvl1pPr>
            <a:lvl2pPr>
              <a:defRPr sz="1600">
                <a:solidFill>
                  <a:srgbClr val="2F3D57"/>
                </a:solidFill>
                <a:latin typeface="Tahoma Bold" pitchFamily="34" charset="0"/>
                <a:ea typeface="Tahoma Bold" pitchFamily="34" charset="0"/>
                <a:cs typeface="Tahoma Bold" pitchFamily="34" charset="0"/>
              </a:defRPr>
            </a:lvl2pPr>
            <a:lvl3pPr>
              <a:defRPr sz="1600">
                <a:solidFill>
                  <a:srgbClr val="2F3D57"/>
                </a:solidFill>
                <a:latin typeface="Tahoma Bold" pitchFamily="34" charset="0"/>
                <a:ea typeface="Tahoma Bold" pitchFamily="34" charset="0"/>
                <a:cs typeface="Tahoma Bold" pitchFamily="34" charset="0"/>
              </a:defRPr>
            </a:lvl3pPr>
            <a:lvl4pPr>
              <a:defRPr sz="1600">
                <a:solidFill>
                  <a:srgbClr val="2F3D57"/>
                </a:solidFill>
                <a:latin typeface="Tahoma Bold" pitchFamily="34" charset="0"/>
                <a:ea typeface="Tahoma Bold" pitchFamily="34" charset="0"/>
                <a:cs typeface="Tahoma Bold" pitchFamily="34" charset="0"/>
              </a:defRPr>
            </a:lvl4pPr>
            <a:lvl5pPr>
              <a:defRPr sz="1600">
                <a:solidFill>
                  <a:srgbClr val="2F3D57"/>
                </a:solidFill>
                <a:latin typeface="Tahoma Bold" pitchFamily="34" charset="0"/>
                <a:ea typeface="Tahoma Bold" pitchFamily="34" charset="0"/>
                <a:cs typeface="Tahoma Bold" pitchFamily="34" charset="0"/>
              </a:defRPr>
            </a:lvl5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3"/>
          <p:cNvSpPr/>
          <p:nvPr userDrawn="1"/>
        </p:nvSpPr>
        <p:spPr>
          <a:xfrm>
            <a:off x="0" y="1260475"/>
            <a:ext cx="9144000" cy="5597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bIns="0" anchor="ctr"/>
          <a:lstStyle/>
          <a:p>
            <a:pPr algn="ctr">
              <a:defRPr/>
            </a:pPr>
            <a:endParaRPr lang="en-US"/>
          </a:p>
        </p:txBody>
      </p:sp>
      <p:pic>
        <p:nvPicPr>
          <p:cNvPr id="5" name="Picture 2" descr="JISC_Logo_RGB150.png"/>
          <p:cNvPicPr>
            <a:picLocks noChangeAspect="1"/>
          </p:cNvPicPr>
          <p:nvPr userDrawn="1"/>
        </p:nvPicPr>
        <p:blipFill>
          <a:blip r:embed="rId2" cstate="print"/>
          <a:srcRect/>
          <a:stretch>
            <a:fillRect/>
          </a:stretch>
        </p:blipFill>
        <p:spPr bwMode="auto">
          <a:xfrm>
            <a:off x="269875" y="269875"/>
            <a:ext cx="928688" cy="487363"/>
          </a:xfrm>
          <a:prstGeom prst="rect">
            <a:avLst/>
          </a:prstGeom>
          <a:noFill/>
          <a:ln w="9525">
            <a:noFill/>
            <a:miter lim="800000"/>
            <a:headEnd/>
            <a:tailEnd/>
          </a:ln>
        </p:spPr>
      </p:pic>
      <p:cxnSp>
        <p:nvCxnSpPr>
          <p:cNvPr id="6" name="Straight Connector 5"/>
          <p:cNvCxnSpPr/>
          <p:nvPr userDrawn="1"/>
        </p:nvCxnSpPr>
        <p:spPr>
          <a:xfrm>
            <a:off x="0" y="828675"/>
            <a:ext cx="9144000" cy="0"/>
          </a:xfrm>
          <a:prstGeom prst="line">
            <a:avLst/>
          </a:prstGeom>
          <a:ln w="19050">
            <a:solidFill>
              <a:srgbClr val="F47B2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6589713"/>
            <a:ext cx="9144000" cy="0"/>
          </a:xfrm>
          <a:prstGeom prst="line">
            <a:avLst/>
          </a:prstGeom>
          <a:ln w="9525">
            <a:solidFill>
              <a:srgbClr val="F47B2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87730" y="260648"/>
            <a:ext cx="7600669" cy="422919"/>
          </a:xfrm>
          <a:prstGeom prst="rect">
            <a:avLst/>
          </a:prstGeom>
        </p:spPr>
        <p:txBody>
          <a:bodyPr vert="horz" lIns="0" tIns="0" rIns="0" bIns="0"/>
          <a:lstStyle>
            <a:lvl1pPr algn="r">
              <a:defRPr sz="3600" b="0" i="0" baseline="0">
                <a:solidFill>
                  <a:srgbClr val="002060"/>
                </a:solidFill>
                <a:effectLst/>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528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feature=player_embedded&amp;v=S5bBFEbXDD0"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hyperlink" Target="http://bit.ly/afwebinars"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5"/>
          <p:cNvSpPr>
            <a:spLocks noGrp="1"/>
          </p:cNvSpPr>
          <p:nvPr>
            <p:ph sz="quarter" idx="10"/>
          </p:nvPr>
        </p:nvSpPr>
        <p:spPr bwMode="auto">
          <a:xfrm>
            <a:off x="-4764" y="5500688"/>
            <a:ext cx="6634163" cy="503237"/>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latin typeface="Tahoma Bold" charset="0"/>
                <a:ea typeface="Tahoma Bold" charset="0"/>
                <a:cs typeface="Tahoma Bold" charset="0"/>
              </a:rPr>
              <a:t>Effective assessment and feedback in a digital age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287463" y="346075"/>
            <a:ext cx="7600950" cy="422275"/>
          </a:xfrm>
          <a:noFill/>
          <a:ln>
            <a:miter lim="800000"/>
            <a:headEnd/>
            <a:tailEnd/>
          </a:ln>
        </p:spPr>
        <p:txBody>
          <a:bodyPr wrap="square" numCol="1" anchor="t" anchorCtr="0" compatLnSpc="1">
            <a:prstTxWarp prst="textNoShape">
              <a:avLst/>
            </a:prstTxWarp>
          </a:bodyPr>
          <a:lstStyle/>
          <a:p>
            <a:r>
              <a:rPr lang="en-US" sz="2800" dirty="0" smtClean="0">
                <a:latin typeface="Arial" pitchFamily="34" charset="0"/>
              </a:rPr>
              <a:t>What are the challenges in giving feedback?</a:t>
            </a:r>
          </a:p>
        </p:txBody>
      </p:sp>
      <p:pic>
        <p:nvPicPr>
          <p:cNvPr id="7" name="Picture 3" descr="CLL partners Logo.jpg"/>
          <p:cNvPicPr>
            <a:picLocks noChangeAspect="1"/>
          </p:cNvPicPr>
          <p:nvPr/>
        </p:nvPicPr>
        <p:blipFill>
          <a:blip r:embed="rId3" cstate="print"/>
          <a:srcRect/>
          <a:stretch>
            <a:fillRect/>
          </a:stretch>
        </p:blipFill>
        <p:spPr bwMode="auto">
          <a:xfrm>
            <a:off x="4267076" y="5917331"/>
            <a:ext cx="4697412" cy="608013"/>
          </a:xfrm>
          <a:prstGeom prst="rect">
            <a:avLst/>
          </a:prstGeom>
          <a:noFill/>
          <a:ln w="9525">
            <a:noFill/>
            <a:miter lim="800000"/>
            <a:headEnd/>
            <a:tailEnd/>
          </a:ln>
        </p:spPr>
      </p:pic>
      <p:sp>
        <p:nvSpPr>
          <p:cNvPr id="8" name="Content Placeholder 7"/>
          <p:cNvSpPr>
            <a:spLocks noGrp="1"/>
          </p:cNvSpPr>
          <p:nvPr>
            <p:ph sz="quarter" idx="4294967295"/>
          </p:nvPr>
        </p:nvSpPr>
        <p:spPr>
          <a:xfrm>
            <a:off x="270000" y="967957"/>
            <a:ext cx="8640000" cy="5485379"/>
          </a:xfrm>
          <a:prstGeom prst="rect">
            <a:avLst/>
          </a:prstGeom>
        </p:spPr>
        <p:txBody>
          <a:bodyPr/>
          <a:lstStyle/>
          <a:p>
            <a:r>
              <a:rPr lang="en-GB" sz="2800" dirty="0" smtClean="0">
                <a:solidFill>
                  <a:srgbClr val="002060"/>
                </a:solidFill>
                <a:latin typeface="Arial" pitchFamily="34" charset="0"/>
                <a:ea typeface="ＭＳ Ｐゴシック" pitchFamily="34" charset="-128"/>
              </a:rPr>
              <a:t>... And having it ‘heard’?</a:t>
            </a:r>
          </a:p>
          <a:p>
            <a:endParaRPr lang="en-GB" sz="2800" kern="1200" dirty="0" smtClean="0">
              <a:solidFill>
                <a:srgbClr val="002060"/>
              </a:solidFill>
              <a:latin typeface="Arial" pitchFamily="34" charset="0"/>
              <a:ea typeface="ＭＳ Ｐゴシック" pitchFamily="34" charset="-128"/>
            </a:endParaRPr>
          </a:p>
        </p:txBody>
      </p:sp>
      <p:pic>
        <p:nvPicPr>
          <p:cNvPr id="63490" name="Picture 2" descr="Paper,Write,Pen by aungkarns - Paper,Write,Pen,bujung"/>
          <p:cNvPicPr>
            <a:picLocks noChangeAspect="1" noChangeArrowheads="1"/>
          </p:cNvPicPr>
          <p:nvPr/>
        </p:nvPicPr>
        <p:blipFill>
          <a:blip r:embed="rId4"/>
          <a:srcRect/>
          <a:stretch>
            <a:fillRect/>
          </a:stretch>
        </p:blipFill>
        <p:spPr bwMode="auto">
          <a:xfrm>
            <a:off x="3076451" y="2339923"/>
            <a:ext cx="3835626" cy="3436723"/>
          </a:xfrm>
          <a:prstGeom prst="rect">
            <a:avLst/>
          </a:prstGeom>
          <a:noFill/>
        </p:spPr>
      </p:pic>
    </p:spTree>
    <p:extLst>
      <p:ext uri="{BB962C8B-B14F-4D97-AF65-F5344CB8AC3E}">
        <p14:creationId xmlns:p14="http://schemas.microsoft.com/office/powerpoint/2010/main" val="323472384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287463" y="346075"/>
            <a:ext cx="7600950" cy="422275"/>
          </a:xfrm>
          <a:noFill/>
          <a:ln>
            <a:miter lim="800000"/>
            <a:headEnd/>
            <a:tailEnd/>
          </a:ln>
        </p:spPr>
        <p:txBody>
          <a:bodyPr wrap="square" numCol="1" anchor="t" anchorCtr="0" compatLnSpc="1">
            <a:prstTxWarp prst="textNoShape">
              <a:avLst/>
            </a:prstTxWarp>
          </a:bodyPr>
          <a:lstStyle/>
          <a:p>
            <a:r>
              <a:rPr lang="en-US" sz="2800" dirty="0" err="1" smtClean="0">
                <a:latin typeface="Arial" pitchFamily="34" charset="0"/>
              </a:rPr>
              <a:t>Strathclyde</a:t>
            </a:r>
            <a:r>
              <a:rPr lang="en-US" sz="2800" dirty="0" smtClean="0">
                <a:latin typeface="Arial" pitchFamily="34" charset="0"/>
              </a:rPr>
              <a:t>: feedback is a dialogue campaign</a:t>
            </a:r>
          </a:p>
        </p:txBody>
      </p:sp>
      <p:pic>
        <p:nvPicPr>
          <p:cNvPr id="7" name="Picture 3" descr="CLL partners Logo.jpg"/>
          <p:cNvPicPr>
            <a:picLocks noChangeAspect="1"/>
          </p:cNvPicPr>
          <p:nvPr/>
        </p:nvPicPr>
        <p:blipFill>
          <a:blip r:embed="rId3" cstate="print"/>
          <a:srcRect/>
          <a:stretch>
            <a:fillRect/>
          </a:stretch>
        </p:blipFill>
        <p:spPr bwMode="auto">
          <a:xfrm>
            <a:off x="4267076" y="5917331"/>
            <a:ext cx="4697412" cy="608013"/>
          </a:xfrm>
          <a:prstGeom prst="rect">
            <a:avLst/>
          </a:prstGeom>
          <a:noFill/>
          <a:ln w="9525">
            <a:noFill/>
            <a:miter lim="800000"/>
            <a:headEnd/>
            <a:tailEnd/>
          </a:ln>
        </p:spPr>
      </p:pic>
      <p:sp>
        <p:nvSpPr>
          <p:cNvPr id="8" name="Content Placeholder 7"/>
          <p:cNvSpPr>
            <a:spLocks noGrp="1"/>
          </p:cNvSpPr>
          <p:nvPr>
            <p:ph sz="quarter" idx="4294967295"/>
          </p:nvPr>
        </p:nvSpPr>
        <p:spPr>
          <a:xfrm>
            <a:off x="270000" y="967957"/>
            <a:ext cx="8640000" cy="5485379"/>
          </a:xfrm>
          <a:prstGeom prst="rect">
            <a:avLst/>
          </a:prstGeom>
        </p:spPr>
        <p:txBody>
          <a:bodyPr/>
          <a:lstStyle/>
          <a:p>
            <a:pPr>
              <a:buNone/>
            </a:pPr>
            <a:endParaRPr lang="en-GB" sz="2800" dirty="0" smtClean="0">
              <a:solidFill>
                <a:srgbClr val="002060"/>
              </a:solidFill>
              <a:latin typeface="Arial" pitchFamily="34" charset="0"/>
              <a:ea typeface="ＭＳ Ｐゴシック" pitchFamily="34" charset="-128"/>
            </a:endParaRPr>
          </a:p>
          <a:p>
            <a:endParaRPr lang="en-GB" sz="2800" kern="1200" dirty="0" smtClean="0">
              <a:solidFill>
                <a:srgbClr val="002060"/>
              </a:solidFill>
              <a:latin typeface="Arial" pitchFamily="34" charset="0"/>
              <a:ea typeface="ＭＳ Ｐゴシック" pitchFamily="34" charset="-128"/>
            </a:endParaRPr>
          </a:p>
        </p:txBody>
      </p:sp>
      <p:pic>
        <p:nvPicPr>
          <p:cNvPr id="95234" name="Picture 2"/>
          <p:cNvPicPr>
            <a:picLocks noChangeAspect="1" noChangeArrowheads="1"/>
          </p:cNvPicPr>
          <p:nvPr/>
        </p:nvPicPr>
        <p:blipFill>
          <a:blip r:embed="rId4"/>
          <a:srcRect l="52416" t="10960" r="12591" b="11957"/>
          <a:stretch>
            <a:fillRect/>
          </a:stretch>
        </p:blipFill>
        <p:spPr bwMode="auto">
          <a:xfrm>
            <a:off x="0" y="1121494"/>
            <a:ext cx="4552950" cy="5403850"/>
          </a:xfrm>
          <a:prstGeom prst="rect">
            <a:avLst/>
          </a:prstGeom>
          <a:noFill/>
          <a:ln w="9525">
            <a:noFill/>
            <a:miter lim="800000"/>
            <a:headEnd/>
            <a:tailEnd/>
          </a:ln>
        </p:spPr>
      </p:pic>
      <p:pic>
        <p:nvPicPr>
          <p:cNvPr id="95235" name="Picture 3"/>
          <p:cNvPicPr>
            <a:picLocks noChangeAspect="1" noChangeArrowheads="1"/>
          </p:cNvPicPr>
          <p:nvPr/>
        </p:nvPicPr>
        <p:blipFill>
          <a:blip r:embed="rId5"/>
          <a:srcRect l="50219" t="26902" r="18302" b="15592"/>
          <a:stretch>
            <a:fillRect/>
          </a:stretch>
        </p:blipFill>
        <p:spPr bwMode="auto">
          <a:xfrm>
            <a:off x="4792663" y="1466850"/>
            <a:ext cx="4095750" cy="4031381"/>
          </a:xfrm>
          <a:prstGeom prst="rect">
            <a:avLst/>
          </a:prstGeom>
          <a:noFill/>
          <a:ln w="9525">
            <a:noFill/>
            <a:miter lim="800000"/>
            <a:headEnd/>
            <a:tailEnd/>
          </a:ln>
        </p:spPr>
      </p:pic>
    </p:spTree>
    <p:extLst>
      <p:ext uri="{BB962C8B-B14F-4D97-AF65-F5344CB8AC3E}">
        <p14:creationId xmlns:p14="http://schemas.microsoft.com/office/powerpoint/2010/main" val="323472384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2800" dirty="0" smtClean="0">
                <a:solidFill>
                  <a:srgbClr val="1D3B5E"/>
                </a:solidFill>
              </a:rPr>
              <a:t>Examples of effective feedback practice</a:t>
            </a:r>
          </a:p>
        </p:txBody>
      </p:sp>
      <p:sp>
        <p:nvSpPr>
          <p:cNvPr id="8" name="Content Placeholder 7"/>
          <p:cNvSpPr>
            <a:spLocks noGrp="1"/>
          </p:cNvSpPr>
          <p:nvPr>
            <p:ph sz="quarter" idx="10"/>
          </p:nvPr>
        </p:nvSpPr>
        <p:spPr>
          <a:prstGeom prst="rect">
            <a:avLst/>
          </a:prstGeom>
        </p:spPr>
        <p:txBody>
          <a:bodyPr/>
          <a:lstStyle/>
          <a:p>
            <a:r>
              <a:rPr lang="en-GB" sz="2400" dirty="0" smtClean="0">
                <a:solidFill>
                  <a:srgbClr val="002060"/>
                </a:solidFill>
                <a:latin typeface="Arial" pitchFamily="34" charset="0"/>
                <a:ea typeface="ＭＳ Ｐゴシック" pitchFamily="34" charset="-128"/>
              </a:rPr>
              <a:t>Self-assess or peer comments prior to submission</a:t>
            </a:r>
          </a:p>
          <a:p>
            <a:r>
              <a:rPr lang="en-GB" sz="2400" kern="1200" dirty="0" smtClean="0">
                <a:solidFill>
                  <a:srgbClr val="002060"/>
                </a:solidFill>
                <a:latin typeface="Arial" pitchFamily="34" charset="0"/>
                <a:ea typeface="ＭＳ Ｐゴシック" pitchFamily="34" charset="-128"/>
              </a:rPr>
              <a:t>Review feedback with peers in tutorials</a:t>
            </a:r>
          </a:p>
          <a:p>
            <a:r>
              <a:rPr lang="en-GB" sz="2400" dirty="0" smtClean="0">
                <a:solidFill>
                  <a:srgbClr val="002060"/>
                </a:solidFill>
                <a:latin typeface="Arial" pitchFamily="34" charset="0"/>
                <a:ea typeface="ＭＳ Ｐゴシック" pitchFamily="34" charset="-128"/>
              </a:rPr>
              <a:t>One-minute papers</a:t>
            </a:r>
          </a:p>
          <a:p>
            <a:r>
              <a:rPr lang="en-GB" sz="2400" kern="1200" dirty="0" smtClean="0">
                <a:solidFill>
                  <a:srgbClr val="002060"/>
                </a:solidFill>
                <a:latin typeface="Arial" pitchFamily="34" charset="0"/>
                <a:ea typeface="ＭＳ Ｐゴシック" pitchFamily="34" charset="-128"/>
              </a:rPr>
              <a:t>Use face to face time for students to work through problems – feedback for when they’re stuck</a:t>
            </a:r>
          </a:p>
          <a:p>
            <a:r>
              <a:rPr lang="en-GB" sz="2400" dirty="0" smtClean="0">
                <a:solidFill>
                  <a:srgbClr val="002060"/>
                </a:solidFill>
                <a:latin typeface="Arial" pitchFamily="34" charset="0"/>
                <a:ea typeface="ＭＳ Ｐゴシック" pitchFamily="34" charset="-128"/>
              </a:rPr>
              <a:t>Link comments to previously stated criteria</a:t>
            </a:r>
          </a:p>
          <a:p>
            <a:r>
              <a:rPr lang="en-GB" sz="2400" kern="1200" dirty="0" smtClean="0">
                <a:solidFill>
                  <a:srgbClr val="002060"/>
                </a:solidFill>
                <a:latin typeface="Arial" pitchFamily="34" charset="0"/>
                <a:ea typeface="ＭＳ Ｐゴシック" pitchFamily="34" charset="-128"/>
              </a:rPr>
              <a:t>Point students to where they can find the answer</a:t>
            </a:r>
          </a:p>
          <a:p>
            <a:r>
              <a:rPr lang="en-GB" sz="2400" dirty="0" smtClean="0">
                <a:solidFill>
                  <a:srgbClr val="002060"/>
                </a:solidFill>
                <a:latin typeface="Arial" pitchFamily="34" charset="0"/>
                <a:ea typeface="ＭＳ Ｐゴシック" pitchFamily="34" charset="-128"/>
              </a:rPr>
              <a:t>Ask students to highlights areas they want comments on</a:t>
            </a:r>
          </a:p>
          <a:p>
            <a:r>
              <a:rPr lang="en-GB" sz="2400" dirty="0" smtClean="0">
                <a:solidFill>
                  <a:srgbClr val="002060"/>
                </a:solidFill>
                <a:latin typeface="Arial" pitchFamily="34" charset="0"/>
                <a:ea typeface="ＭＳ Ｐゴシック" pitchFamily="34" charset="-128"/>
              </a:rPr>
              <a:t>Hold back grade until feedback digested</a:t>
            </a:r>
          </a:p>
          <a:p>
            <a:r>
              <a:rPr lang="en-GB" sz="2400" kern="1200" dirty="0" smtClean="0">
                <a:solidFill>
                  <a:srgbClr val="002060"/>
                </a:solidFill>
                <a:latin typeface="Arial" pitchFamily="34" charset="0"/>
                <a:ea typeface="ＭＳ Ｐゴシック" pitchFamily="34" charset="-128"/>
              </a:rPr>
              <a:t>Ask students to identify useful comments</a:t>
            </a:r>
          </a:p>
          <a:p>
            <a:r>
              <a:rPr lang="en-GB" sz="2400" dirty="0" smtClean="0">
                <a:solidFill>
                  <a:srgbClr val="002060"/>
                </a:solidFill>
                <a:latin typeface="Arial" pitchFamily="34" charset="0"/>
                <a:ea typeface="ＭＳ Ｐゴシック" pitchFamily="34" charset="-128"/>
              </a:rPr>
              <a:t>Get students to turn feedback into action points</a:t>
            </a:r>
          </a:p>
          <a:p>
            <a:r>
              <a:rPr lang="en-GB" sz="2400" i="1" kern="1200" dirty="0" smtClean="0">
                <a:solidFill>
                  <a:srgbClr val="002060"/>
                </a:solidFill>
                <a:latin typeface="Arial" pitchFamily="34" charset="0"/>
                <a:ea typeface="ＭＳ Ｐゴシック" pitchFamily="34" charset="-128"/>
              </a:rPr>
              <a:t>University of Strathclyde</a:t>
            </a:r>
          </a:p>
        </p:txBody>
      </p:sp>
      <p:pic>
        <p:nvPicPr>
          <p:cNvPr id="7" name="Picture 3" descr="CLL partners Logo.jpg"/>
          <p:cNvPicPr>
            <a:picLocks noChangeAspect="1"/>
          </p:cNvPicPr>
          <p:nvPr/>
        </p:nvPicPr>
        <p:blipFill>
          <a:blip r:embed="rId3" cstate="print"/>
          <a:srcRect/>
          <a:stretch>
            <a:fillRect/>
          </a:stretch>
        </p:blipFill>
        <p:spPr bwMode="auto">
          <a:xfrm>
            <a:off x="4267076" y="5917331"/>
            <a:ext cx="4697412" cy="608013"/>
          </a:xfrm>
          <a:prstGeom prst="rect">
            <a:avLst/>
          </a:prstGeom>
          <a:noFill/>
          <a:ln w="9525">
            <a:noFill/>
            <a:miter lim="800000"/>
            <a:headEnd/>
            <a:tailEnd/>
          </a:ln>
        </p:spPr>
      </p:pic>
    </p:spTree>
    <p:extLst>
      <p:ext uri="{BB962C8B-B14F-4D97-AF65-F5344CB8AC3E}">
        <p14:creationId xmlns:p14="http://schemas.microsoft.com/office/powerpoint/2010/main" val="323472384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2800" dirty="0" smtClean="0">
                <a:solidFill>
                  <a:srgbClr val="1D3B5E"/>
                </a:solidFill>
              </a:rPr>
              <a:t>Other approaches to feedback</a:t>
            </a:r>
          </a:p>
        </p:txBody>
      </p:sp>
      <p:sp>
        <p:nvSpPr>
          <p:cNvPr id="8" name="Content Placeholder 7"/>
          <p:cNvSpPr>
            <a:spLocks noGrp="1"/>
          </p:cNvSpPr>
          <p:nvPr>
            <p:ph sz="quarter" idx="10"/>
          </p:nvPr>
        </p:nvSpPr>
        <p:spPr>
          <a:prstGeom prst="rect">
            <a:avLst/>
          </a:prstGeom>
        </p:spPr>
        <p:txBody>
          <a:bodyPr/>
          <a:lstStyle/>
          <a:p>
            <a:r>
              <a:rPr lang="en-GB" sz="2200" b="1" dirty="0" smtClean="0">
                <a:solidFill>
                  <a:srgbClr val="002060"/>
                </a:solidFill>
                <a:latin typeface="Arial" pitchFamily="34" charset="0"/>
                <a:ea typeface="ＭＳ Ｐゴシック" pitchFamily="34" charset="-128"/>
              </a:rPr>
              <a:t>Longitudinal assessment and feedback</a:t>
            </a:r>
          </a:p>
          <a:p>
            <a:pPr lvl="1">
              <a:buFont typeface="Arial" pitchFamily="34" charset="0"/>
              <a:buChar char="•"/>
            </a:pPr>
            <a:r>
              <a:rPr lang="en-GB" sz="2200" dirty="0" smtClean="0">
                <a:solidFill>
                  <a:srgbClr val="002060"/>
                </a:solidFill>
                <a:latin typeface="Arial" pitchFamily="34" charset="0"/>
                <a:ea typeface="ＭＳ Ｐゴシック" pitchFamily="34" charset="-128"/>
              </a:rPr>
              <a:t>When providing feedback on an assessment, consider the student’s previous ‘assessment career’</a:t>
            </a:r>
          </a:p>
          <a:p>
            <a:pPr lvl="1">
              <a:buFont typeface="Arial" pitchFamily="34" charset="0"/>
              <a:buChar char="•"/>
            </a:pPr>
            <a:r>
              <a:rPr lang="en-GB" sz="2200" dirty="0" smtClean="0">
                <a:solidFill>
                  <a:srgbClr val="002060"/>
                </a:solidFill>
                <a:latin typeface="Arial" pitchFamily="34" charset="0"/>
                <a:ea typeface="ＭＳ Ｐゴシック" pitchFamily="34" charset="-128"/>
              </a:rPr>
              <a:t>Helps to identify recurrent problems </a:t>
            </a:r>
            <a:r>
              <a:rPr lang="en-GB" sz="2200" dirty="0" err="1" smtClean="0">
                <a:solidFill>
                  <a:srgbClr val="002060"/>
                </a:solidFill>
                <a:latin typeface="Arial" pitchFamily="34" charset="0"/>
                <a:ea typeface="ＭＳ Ｐゴシック" pitchFamily="34" charset="-128"/>
              </a:rPr>
              <a:t>eg</a:t>
            </a:r>
            <a:r>
              <a:rPr lang="en-GB" sz="2200" dirty="0" smtClean="0">
                <a:solidFill>
                  <a:srgbClr val="002060"/>
                </a:solidFill>
                <a:latin typeface="Arial" pitchFamily="34" charset="0"/>
                <a:ea typeface="ＭＳ Ｐゴシック" pitchFamily="34" charset="-128"/>
              </a:rPr>
              <a:t> with assessment format, and persistent misconceptions</a:t>
            </a:r>
          </a:p>
          <a:p>
            <a:pPr lvl="1">
              <a:buFont typeface="Arial" pitchFamily="34" charset="0"/>
              <a:buChar char="•"/>
            </a:pPr>
            <a:r>
              <a:rPr lang="en-GB" sz="2200" dirty="0" smtClean="0">
                <a:solidFill>
                  <a:srgbClr val="002060"/>
                </a:solidFill>
                <a:latin typeface="Arial" pitchFamily="34" charset="0"/>
                <a:ea typeface="ＭＳ Ｐゴシック" pitchFamily="34" charset="-128"/>
              </a:rPr>
              <a:t>Supports effective feed forward</a:t>
            </a:r>
          </a:p>
          <a:p>
            <a:pPr>
              <a:buFont typeface="Arial" pitchFamily="34" charset="0"/>
              <a:buChar char="•"/>
            </a:pPr>
            <a:r>
              <a:rPr lang="en-GB" sz="2200" b="1" dirty="0" err="1" smtClean="0">
                <a:solidFill>
                  <a:srgbClr val="002060"/>
                </a:solidFill>
                <a:latin typeface="Arial" pitchFamily="34" charset="0"/>
                <a:ea typeface="ＭＳ Ｐゴシック" pitchFamily="34" charset="-128"/>
              </a:rPr>
              <a:t>Ipsative</a:t>
            </a:r>
            <a:r>
              <a:rPr lang="en-GB" sz="2200" b="1" dirty="0" smtClean="0">
                <a:solidFill>
                  <a:srgbClr val="002060"/>
                </a:solidFill>
                <a:latin typeface="Arial" pitchFamily="34" charset="0"/>
                <a:ea typeface="ＭＳ Ｐゴシック" pitchFamily="34" charset="-128"/>
              </a:rPr>
              <a:t> assessment and feedback</a:t>
            </a:r>
          </a:p>
          <a:p>
            <a:pPr lvl="1">
              <a:buFont typeface="Arial" pitchFamily="34" charset="0"/>
              <a:buChar char="•"/>
            </a:pPr>
            <a:r>
              <a:rPr lang="en-GB" sz="2200" dirty="0" smtClean="0">
                <a:solidFill>
                  <a:srgbClr val="002060"/>
                </a:solidFill>
                <a:latin typeface="Arial" pitchFamily="34" charset="0"/>
                <a:ea typeface="ＭＳ Ｐゴシック" pitchFamily="34" charset="-128"/>
              </a:rPr>
              <a:t>Assessment and feedback based on comparison with previous performance</a:t>
            </a:r>
          </a:p>
          <a:p>
            <a:pPr lvl="1">
              <a:buFont typeface="Arial" pitchFamily="34" charset="0"/>
              <a:buChar char="•"/>
            </a:pPr>
            <a:r>
              <a:rPr lang="en-GB" sz="2200" dirty="0" smtClean="0">
                <a:solidFill>
                  <a:srgbClr val="002060"/>
                </a:solidFill>
                <a:latin typeface="Arial" pitchFamily="34" charset="0"/>
                <a:ea typeface="ＭＳ Ｐゴシック" pitchFamily="34" charset="-128"/>
              </a:rPr>
              <a:t>Focuses on improvement and gives credit for this regardless of achievement </a:t>
            </a:r>
          </a:p>
          <a:p>
            <a:pPr lvl="1">
              <a:buFont typeface="Arial" pitchFamily="34" charset="0"/>
              <a:buChar char="•"/>
            </a:pPr>
            <a:r>
              <a:rPr lang="en-GB" sz="2200" dirty="0" smtClean="0">
                <a:solidFill>
                  <a:srgbClr val="002060"/>
                </a:solidFill>
                <a:latin typeface="Arial" pitchFamily="34" charset="0"/>
                <a:ea typeface="ＭＳ Ｐゴシック" pitchFamily="34" charset="-128"/>
              </a:rPr>
              <a:t>Feedback on how far learner has travelled from previous level of performance</a:t>
            </a:r>
          </a:p>
        </p:txBody>
      </p:sp>
      <p:pic>
        <p:nvPicPr>
          <p:cNvPr id="7" name="Picture 3" descr="CLL partners Logo.jpg"/>
          <p:cNvPicPr>
            <a:picLocks noChangeAspect="1"/>
          </p:cNvPicPr>
          <p:nvPr/>
        </p:nvPicPr>
        <p:blipFill>
          <a:blip r:embed="rId3" cstate="print"/>
          <a:srcRect/>
          <a:stretch>
            <a:fillRect/>
          </a:stretch>
        </p:blipFill>
        <p:spPr bwMode="auto">
          <a:xfrm>
            <a:off x="4267076" y="5917331"/>
            <a:ext cx="4697412" cy="608013"/>
          </a:xfrm>
          <a:prstGeom prst="rect">
            <a:avLst/>
          </a:prstGeom>
          <a:noFill/>
          <a:ln w="9525">
            <a:noFill/>
            <a:miter lim="800000"/>
            <a:headEnd/>
            <a:tailEnd/>
          </a:ln>
        </p:spPr>
      </p:pic>
    </p:spTree>
    <p:extLst>
      <p:ext uri="{BB962C8B-B14F-4D97-AF65-F5344CB8AC3E}">
        <p14:creationId xmlns:p14="http://schemas.microsoft.com/office/powerpoint/2010/main" val="323472384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287463" y="346075"/>
            <a:ext cx="7600950" cy="422275"/>
          </a:xfrm>
          <a:noFill/>
          <a:ln>
            <a:miter lim="800000"/>
            <a:headEnd/>
            <a:tailEnd/>
          </a:ln>
        </p:spPr>
        <p:txBody>
          <a:bodyPr wrap="square" numCol="1" anchor="t" anchorCtr="0" compatLnSpc="1">
            <a:prstTxWarp prst="textNoShape">
              <a:avLst/>
            </a:prstTxWarp>
          </a:bodyPr>
          <a:lstStyle/>
          <a:p>
            <a:r>
              <a:rPr lang="en-US" sz="3200" dirty="0" smtClean="0">
                <a:latin typeface="Arial" pitchFamily="34" charset="0"/>
              </a:rPr>
              <a:t>Peer assessment and review: a win-win?</a:t>
            </a:r>
          </a:p>
        </p:txBody>
      </p:sp>
      <p:pic>
        <p:nvPicPr>
          <p:cNvPr id="7" name="Picture 3" descr="CLL partners Logo.jpg"/>
          <p:cNvPicPr>
            <a:picLocks noChangeAspect="1"/>
          </p:cNvPicPr>
          <p:nvPr/>
        </p:nvPicPr>
        <p:blipFill>
          <a:blip r:embed="rId3" cstate="print"/>
          <a:srcRect/>
          <a:stretch>
            <a:fillRect/>
          </a:stretch>
        </p:blipFill>
        <p:spPr bwMode="auto">
          <a:xfrm>
            <a:off x="4267076" y="5917331"/>
            <a:ext cx="4697412" cy="608013"/>
          </a:xfrm>
          <a:prstGeom prst="rect">
            <a:avLst/>
          </a:prstGeom>
          <a:noFill/>
          <a:ln w="9525">
            <a:noFill/>
            <a:miter lim="800000"/>
            <a:headEnd/>
            <a:tailEnd/>
          </a:ln>
        </p:spPr>
      </p:pic>
      <p:sp>
        <p:nvSpPr>
          <p:cNvPr id="8" name="Content Placeholder 7"/>
          <p:cNvSpPr>
            <a:spLocks noGrp="1"/>
          </p:cNvSpPr>
          <p:nvPr>
            <p:ph sz="quarter" idx="4294967295"/>
          </p:nvPr>
        </p:nvSpPr>
        <p:spPr>
          <a:xfrm>
            <a:off x="270000" y="967957"/>
            <a:ext cx="8640000" cy="5485379"/>
          </a:xfrm>
          <a:prstGeom prst="rect">
            <a:avLst/>
          </a:prstGeom>
        </p:spPr>
        <p:txBody>
          <a:bodyPr/>
          <a:lstStyle/>
          <a:p>
            <a:r>
              <a:rPr lang="en-GB" sz="2800" kern="1200" dirty="0" smtClean="0">
                <a:solidFill>
                  <a:srgbClr val="002060"/>
                </a:solidFill>
                <a:latin typeface="Arial" pitchFamily="34" charset="0"/>
                <a:ea typeface="ＭＳ Ｐゴシック" pitchFamily="34" charset="-128"/>
              </a:rPr>
              <a:t>Learners take on role of appraisers</a:t>
            </a:r>
          </a:p>
          <a:p>
            <a:pPr>
              <a:buFont typeface="Arial" pitchFamily="34" charset="0"/>
              <a:buChar char="•"/>
            </a:pPr>
            <a:r>
              <a:rPr lang="en-GB" sz="2800" dirty="0" smtClean="0">
                <a:solidFill>
                  <a:srgbClr val="002060"/>
                </a:solidFill>
                <a:latin typeface="Arial" pitchFamily="34" charset="0"/>
                <a:ea typeface="ＭＳ Ｐゴシック" pitchFamily="34" charset="-128"/>
              </a:rPr>
              <a:t>Can help them to:</a:t>
            </a:r>
            <a:endParaRPr lang="en-GB" sz="2800" dirty="0">
              <a:solidFill>
                <a:srgbClr val="002060"/>
              </a:solidFill>
              <a:latin typeface="Arial" pitchFamily="34" charset="0"/>
              <a:ea typeface="ＭＳ Ｐゴシック" pitchFamily="34" charset="-128"/>
            </a:endParaRPr>
          </a:p>
          <a:p>
            <a:pPr lvl="1">
              <a:buFont typeface="Arial" pitchFamily="34" charset="0"/>
              <a:buChar char="•"/>
            </a:pPr>
            <a:r>
              <a:rPr lang="en-GB" dirty="0">
                <a:solidFill>
                  <a:srgbClr val="002060"/>
                </a:solidFill>
                <a:latin typeface="Arial" pitchFamily="34" charset="0"/>
                <a:ea typeface="ＭＳ Ｐゴシック" pitchFamily="34" charset="-128"/>
              </a:rPr>
              <a:t>engage more closely with assessment criteria</a:t>
            </a:r>
          </a:p>
          <a:p>
            <a:pPr lvl="1">
              <a:buFont typeface="Arial" pitchFamily="34" charset="0"/>
              <a:buChar char="•"/>
            </a:pPr>
            <a:r>
              <a:rPr lang="en-GB" dirty="0">
                <a:solidFill>
                  <a:srgbClr val="002060"/>
                </a:solidFill>
                <a:latin typeface="Arial" pitchFamily="34" charset="0"/>
                <a:ea typeface="ＭＳ Ｐゴシック" pitchFamily="34" charset="-128"/>
              </a:rPr>
              <a:t>learn from one another</a:t>
            </a:r>
          </a:p>
          <a:p>
            <a:pPr lvl="1">
              <a:buFont typeface="Arial" pitchFamily="34" charset="0"/>
              <a:buChar char="•"/>
            </a:pPr>
            <a:r>
              <a:rPr lang="en-GB" dirty="0">
                <a:solidFill>
                  <a:srgbClr val="002060"/>
                </a:solidFill>
                <a:latin typeface="Arial" pitchFamily="34" charset="0"/>
                <a:ea typeface="ＭＳ Ｐゴシック" pitchFamily="34" charset="-128"/>
              </a:rPr>
              <a:t>engage in dialogue about their decisions</a:t>
            </a:r>
          </a:p>
          <a:p>
            <a:pPr lvl="1">
              <a:buFont typeface="Arial" pitchFamily="34" charset="0"/>
              <a:buChar char="•"/>
            </a:pPr>
            <a:r>
              <a:rPr lang="en-GB" dirty="0">
                <a:solidFill>
                  <a:srgbClr val="002060"/>
                </a:solidFill>
                <a:latin typeface="Arial" pitchFamily="34" charset="0"/>
                <a:ea typeface="ＭＳ Ｐゴシック" pitchFamily="34" charset="-128"/>
              </a:rPr>
              <a:t>understand the value of feedback</a:t>
            </a:r>
          </a:p>
          <a:p>
            <a:pPr lvl="1">
              <a:buFont typeface="Arial" pitchFamily="34" charset="0"/>
              <a:buChar char="•"/>
            </a:pPr>
            <a:r>
              <a:rPr lang="en-GB" dirty="0">
                <a:solidFill>
                  <a:srgbClr val="002060"/>
                </a:solidFill>
                <a:latin typeface="Arial" pitchFamily="34" charset="0"/>
                <a:ea typeface="ＭＳ Ｐゴシック" pitchFamily="34" charset="-128"/>
              </a:rPr>
              <a:t>construct meanings of their </a:t>
            </a:r>
            <a:r>
              <a:rPr lang="en-GB" dirty="0" smtClean="0">
                <a:solidFill>
                  <a:srgbClr val="002060"/>
                </a:solidFill>
                <a:latin typeface="Arial" pitchFamily="34" charset="0"/>
                <a:ea typeface="ＭＳ Ｐゴシック" pitchFamily="34" charset="-128"/>
              </a:rPr>
              <a:t>own</a:t>
            </a:r>
          </a:p>
          <a:p>
            <a:pPr lvl="1">
              <a:buFont typeface="Arial" pitchFamily="34" charset="0"/>
              <a:buChar char="•"/>
            </a:pPr>
            <a:r>
              <a:rPr lang="en-GB" kern="1200" dirty="0" smtClean="0">
                <a:solidFill>
                  <a:srgbClr val="002060"/>
                </a:solidFill>
                <a:latin typeface="Arial" pitchFamily="34" charset="0"/>
                <a:ea typeface="ＭＳ Ｐゴシック" pitchFamily="34" charset="-128"/>
              </a:rPr>
              <a:t>develop attributes and skills that are valued in workplace</a:t>
            </a:r>
          </a:p>
          <a:p>
            <a:pPr>
              <a:buFont typeface="Arial" pitchFamily="34" charset="0"/>
              <a:buChar char="•"/>
            </a:pPr>
            <a:r>
              <a:rPr lang="en-GB" sz="2800" dirty="0" smtClean="0">
                <a:solidFill>
                  <a:srgbClr val="002060"/>
                </a:solidFill>
                <a:latin typeface="Arial" pitchFamily="34" charset="0"/>
                <a:ea typeface="ＭＳ Ｐゴシック" pitchFamily="34" charset="-128"/>
              </a:rPr>
              <a:t>Needs to be carefully planned and handled</a:t>
            </a:r>
            <a:endParaRPr lang="en-GB" sz="2800" kern="1200" dirty="0" smtClean="0">
              <a:solidFill>
                <a:srgbClr val="002060"/>
              </a:solidFill>
              <a:latin typeface="Arial" pitchFamily="34" charset="0"/>
              <a:ea typeface="ＭＳ Ｐゴシック" pitchFamily="34" charset="-128"/>
            </a:endParaRPr>
          </a:p>
        </p:txBody>
      </p:sp>
    </p:spTree>
    <p:extLst>
      <p:ext uri="{BB962C8B-B14F-4D97-AF65-F5344CB8AC3E}">
        <p14:creationId xmlns:p14="http://schemas.microsoft.com/office/powerpoint/2010/main" val="420115364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287463" y="346075"/>
            <a:ext cx="7600950" cy="422275"/>
          </a:xfrm>
          <a:noFill/>
          <a:ln>
            <a:miter lim="800000"/>
            <a:headEnd/>
            <a:tailEnd/>
          </a:ln>
        </p:spPr>
        <p:txBody>
          <a:bodyPr wrap="square" numCol="1" anchor="t" anchorCtr="0" compatLnSpc="1">
            <a:prstTxWarp prst="textNoShape">
              <a:avLst/>
            </a:prstTxWarp>
          </a:bodyPr>
          <a:lstStyle/>
          <a:p>
            <a:r>
              <a:rPr lang="en-US" sz="3200" dirty="0" smtClean="0">
                <a:latin typeface="Arial" pitchFamily="34" charset="0"/>
              </a:rPr>
              <a:t>What are you giving feedback on?</a:t>
            </a:r>
          </a:p>
        </p:txBody>
      </p:sp>
      <p:pic>
        <p:nvPicPr>
          <p:cNvPr id="7" name="Picture 3" descr="CLL partners Logo.jpg"/>
          <p:cNvPicPr>
            <a:picLocks noChangeAspect="1"/>
          </p:cNvPicPr>
          <p:nvPr/>
        </p:nvPicPr>
        <p:blipFill>
          <a:blip r:embed="rId3" cstate="print"/>
          <a:srcRect/>
          <a:stretch>
            <a:fillRect/>
          </a:stretch>
        </p:blipFill>
        <p:spPr bwMode="auto">
          <a:xfrm>
            <a:off x="4267076" y="5917331"/>
            <a:ext cx="4697412" cy="608013"/>
          </a:xfrm>
          <a:prstGeom prst="rect">
            <a:avLst/>
          </a:prstGeom>
          <a:noFill/>
          <a:ln w="9525">
            <a:noFill/>
            <a:miter lim="800000"/>
            <a:headEnd/>
            <a:tailEnd/>
          </a:ln>
        </p:spPr>
      </p:pic>
      <p:sp>
        <p:nvSpPr>
          <p:cNvPr id="8" name="Content Placeholder 7"/>
          <p:cNvSpPr>
            <a:spLocks noGrp="1"/>
          </p:cNvSpPr>
          <p:nvPr>
            <p:ph sz="quarter" idx="4294967295"/>
          </p:nvPr>
        </p:nvSpPr>
        <p:spPr>
          <a:xfrm>
            <a:off x="270000" y="967957"/>
            <a:ext cx="8640000" cy="5485379"/>
          </a:xfrm>
          <a:prstGeom prst="rect">
            <a:avLst/>
          </a:prstGeom>
        </p:spPr>
        <p:txBody>
          <a:bodyPr/>
          <a:lstStyle/>
          <a:p>
            <a:r>
              <a:rPr lang="en-GB" sz="2400" kern="1200" dirty="0" smtClean="0">
                <a:solidFill>
                  <a:srgbClr val="002060"/>
                </a:solidFill>
                <a:latin typeface="Arial" pitchFamily="34" charset="0"/>
                <a:ea typeface="ＭＳ Ｐゴシック" pitchFamily="34" charset="-128"/>
              </a:rPr>
              <a:t>How well the </a:t>
            </a:r>
            <a:r>
              <a:rPr lang="en-GB" sz="2400" b="1" kern="1200" dirty="0" smtClean="0">
                <a:solidFill>
                  <a:srgbClr val="002060"/>
                </a:solidFill>
                <a:latin typeface="Arial" pitchFamily="34" charset="0"/>
                <a:ea typeface="ＭＳ Ｐゴシック" pitchFamily="34" charset="-128"/>
              </a:rPr>
              <a:t>task</a:t>
            </a:r>
            <a:r>
              <a:rPr lang="en-GB" sz="2400" kern="1200" dirty="0" smtClean="0">
                <a:solidFill>
                  <a:srgbClr val="002060"/>
                </a:solidFill>
                <a:latin typeface="Arial" pitchFamily="34" charset="0"/>
                <a:ea typeface="ＭＳ Ｐゴシック" pitchFamily="34" charset="-128"/>
              </a:rPr>
              <a:t> is understood &amp; performed</a:t>
            </a:r>
          </a:p>
          <a:p>
            <a:r>
              <a:rPr lang="en-GB" sz="2400" dirty="0" smtClean="0">
                <a:solidFill>
                  <a:srgbClr val="002060"/>
                </a:solidFill>
                <a:latin typeface="Arial" pitchFamily="34" charset="0"/>
                <a:ea typeface="ＭＳ Ｐゴシック" pitchFamily="34" charset="-128"/>
              </a:rPr>
              <a:t>The </a:t>
            </a:r>
            <a:r>
              <a:rPr lang="en-GB" sz="2400" b="1" dirty="0" smtClean="0">
                <a:solidFill>
                  <a:srgbClr val="002060"/>
                </a:solidFill>
                <a:latin typeface="Arial" pitchFamily="34" charset="0"/>
                <a:ea typeface="ＭＳ Ｐゴシック" pitchFamily="34" charset="-128"/>
              </a:rPr>
              <a:t>processes</a:t>
            </a:r>
            <a:r>
              <a:rPr lang="en-GB" sz="2400" dirty="0" smtClean="0">
                <a:solidFill>
                  <a:srgbClr val="002060"/>
                </a:solidFill>
                <a:latin typeface="Arial" pitchFamily="34" charset="0"/>
                <a:ea typeface="ＭＳ Ｐゴシック" pitchFamily="34" charset="-128"/>
              </a:rPr>
              <a:t> needed to perform tasks/improve</a:t>
            </a:r>
          </a:p>
          <a:p>
            <a:r>
              <a:rPr lang="en-GB" sz="2400" kern="1200" dirty="0" smtClean="0">
                <a:solidFill>
                  <a:srgbClr val="002060"/>
                </a:solidFill>
                <a:latin typeface="Arial" pitchFamily="34" charset="0"/>
                <a:ea typeface="ＭＳ Ｐゴシック" pitchFamily="34" charset="-128"/>
              </a:rPr>
              <a:t>Prompts to support </a:t>
            </a:r>
            <a:r>
              <a:rPr lang="en-GB" sz="2400" b="1" kern="1200" dirty="0" smtClean="0">
                <a:solidFill>
                  <a:srgbClr val="002060"/>
                </a:solidFill>
                <a:latin typeface="Arial" pitchFamily="34" charset="0"/>
                <a:ea typeface="ＭＳ Ｐゴシック" pitchFamily="34" charset="-128"/>
              </a:rPr>
              <a:t>self-directed improvement </a:t>
            </a:r>
            <a:r>
              <a:rPr lang="en-GB" sz="2400" kern="1200" dirty="0" smtClean="0">
                <a:solidFill>
                  <a:srgbClr val="002060"/>
                </a:solidFill>
                <a:latin typeface="Arial" pitchFamily="34" charset="0"/>
                <a:ea typeface="ＭＳ Ｐゴシック" pitchFamily="34" charset="-128"/>
              </a:rPr>
              <a:t>and reflection</a:t>
            </a:r>
          </a:p>
          <a:p>
            <a:r>
              <a:rPr lang="en-GB" sz="2400" dirty="0" smtClean="0">
                <a:solidFill>
                  <a:srgbClr val="002060"/>
                </a:solidFill>
                <a:latin typeface="Arial" pitchFamily="34" charset="0"/>
                <a:ea typeface="ＭＳ Ｐゴシック" pitchFamily="34" charset="-128"/>
              </a:rPr>
              <a:t>Comments on the </a:t>
            </a:r>
            <a:r>
              <a:rPr lang="en-GB" sz="2400" b="1" dirty="0" smtClean="0">
                <a:solidFill>
                  <a:srgbClr val="002060"/>
                </a:solidFill>
                <a:latin typeface="Arial" pitchFamily="34" charset="0"/>
                <a:ea typeface="ＭＳ Ｐゴシック" pitchFamily="34" charset="-128"/>
              </a:rPr>
              <a:t>learner</a:t>
            </a:r>
            <a:r>
              <a:rPr lang="en-GB" sz="2400" dirty="0" smtClean="0">
                <a:solidFill>
                  <a:srgbClr val="002060"/>
                </a:solidFill>
                <a:latin typeface="Arial" pitchFamily="34" charset="0"/>
                <a:ea typeface="ＭＳ Ｐゴシック" pitchFamily="34" charset="-128"/>
              </a:rPr>
              <a:t> (‘well done!’)</a:t>
            </a:r>
          </a:p>
          <a:p>
            <a:r>
              <a:rPr lang="en-GB" sz="2400" i="1" kern="1200" dirty="0" smtClean="0">
                <a:solidFill>
                  <a:srgbClr val="002060"/>
                </a:solidFill>
                <a:latin typeface="Arial" pitchFamily="34" charset="0"/>
                <a:ea typeface="ＭＳ Ｐゴシック" pitchFamily="34" charset="-128"/>
              </a:rPr>
              <a:t>By</a:t>
            </a:r>
            <a:r>
              <a:rPr lang="en-GB" sz="2400" kern="1200" dirty="0" smtClean="0">
                <a:solidFill>
                  <a:srgbClr val="002060"/>
                </a:solidFill>
                <a:latin typeface="Arial" pitchFamily="34" charset="0"/>
                <a:ea typeface="ＭＳ Ｐゴシック" pitchFamily="34" charset="-128"/>
              </a:rPr>
              <a:t>:</a:t>
            </a:r>
          </a:p>
          <a:p>
            <a:r>
              <a:rPr lang="en-GB" sz="2400" b="1" dirty="0" smtClean="0">
                <a:solidFill>
                  <a:schemeClr val="accent2">
                    <a:lumMod val="75000"/>
                  </a:schemeClr>
                </a:solidFill>
                <a:latin typeface="Arial" pitchFamily="34" charset="0"/>
                <a:ea typeface="ＭＳ Ｐゴシック" pitchFamily="34" charset="-128"/>
              </a:rPr>
              <a:t>Identifying</a:t>
            </a:r>
            <a:r>
              <a:rPr lang="en-GB" sz="2400" dirty="0" smtClean="0">
                <a:solidFill>
                  <a:schemeClr val="accent2">
                    <a:lumMod val="75000"/>
                  </a:schemeClr>
                </a:solidFill>
                <a:latin typeface="Arial" pitchFamily="34" charset="0"/>
                <a:ea typeface="ＭＳ Ｐゴシック" pitchFamily="34" charset="-128"/>
              </a:rPr>
              <a:t> good/bad points with </a:t>
            </a:r>
            <a:r>
              <a:rPr lang="en-GB" sz="2400" dirty="0" err="1" smtClean="0">
                <a:solidFill>
                  <a:schemeClr val="accent2">
                    <a:lumMod val="75000"/>
                  </a:schemeClr>
                </a:solidFill>
                <a:latin typeface="Arial" pitchFamily="34" charset="0"/>
                <a:ea typeface="ＭＳ Ｐゴシック" pitchFamily="34" charset="-128"/>
              </a:rPr>
              <a:t>eg</a:t>
            </a:r>
            <a:r>
              <a:rPr lang="en-GB" sz="2400" dirty="0" smtClean="0">
                <a:solidFill>
                  <a:schemeClr val="accent2">
                    <a:lumMod val="75000"/>
                  </a:schemeClr>
                </a:solidFill>
                <a:latin typeface="Arial" pitchFamily="34" charset="0"/>
                <a:ea typeface="ＭＳ Ｐゴシック" pitchFamily="34" charset="-128"/>
              </a:rPr>
              <a:t> tick or underline</a:t>
            </a:r>
          </a:p>
          <a:p>
            <a:r>
              <a:rPr lang="en-GB" sz="2400" b="1" dirty="0" smtClean="0">
                <a:solidFill>
                  <a:schemeClr val="accent2">
                    <a:lumMod val="75000"/>
                  </a:schemeClr>
                </a:solidFill>
                <a:latin typeface="Arial" pitchFamily="34" charset="0"/>
                <a:ea typeface="ＭＳ Ｐゴシック" pitchFamily="34" charset="-128"/>
              </a:rPr>
              <a:t>Categorising</a:t>
            </a:r>
            <a:r>
              <a:rPr lang="en-GB" sz="2400" dirty="0" smtClean="0">
                <a:solidFill>
                  <a:schemeClr val="accent2">
                    <a:lumMod val="75000"/>
                  </a:schemeClr>
                </a:solidFill>
                <a:latin typeface="Arial" pitchFamily="34" charset="0"/>
                <a:ea typeface="ＭＳ Ｐゴシック" pitchFamily="34" charset="-128"/>
              </a:rPr>
              <a:t> strengths/errors </a:t>
            </a:r>
            <a:r>
              <a:rPr lang="en-GB" sz="2400" dirty="0" err="1" smtClean="0">
                <a:solidFill>
                  <a:schemeClr val="accent2">
                    <a:lumMod val="75000"/>
                  </a:schemeClr>
                </a:solidFill>
                <a:latin typeface="Arial" pitchFamily="34" charset="0"/>
                <a:ea typeface="ＭＳ Ｐゴシック" pitchFamily="34" charset="-128"/>
              </a:rPr>
              <a:t>eg</a:t>
            </a:r>
            <a:r>
              <a:rPr lang="en-GB" sz="2400" dirty="0" smtClean="0">
                <a:solidFill>
                  <a:schemeClr val="accent2">
                    <a:lumMod val="75000"/>
                  </a:schemeClr>
                </a:solidFill>
                <a:latin typeface="Arial" pitchFamily="34" charset="0"/>
                <a:ea typeface="ＭＳ Ｐゴシック" pitchFamily="34" charset="-128"/>
              </a:rPr>
              <a:t> </a:t>
            </a:r>
            <a:r>
              <a:rPr lang="en-GB" sz="2400" dirty="0" err="1" smtClean="0">
                <a:solidFill>
                  <a:schemeClr val="accent2">
                    <a:lumMod val="75000"/>
                  </a:schemeClr>
                </a:solidFill>
                <a:latin typeface="Arial" pitchFamily="34" charset="0"/>
                <a:ea typeface="ＭＳ Ｐゴシック" pitchFamily="34" charset="-128"/>
              </a:rPr>
              <a:t>wrt</a:t>
            </a:r>
            <a:r>
              <a:rPr lang="en-GB" sz="2400" dirty="0" smtClean="0">
                <a:solidFill>
                  <a:schemeClr val="accent2">
                    <a:lumMod val="75000"/>
                  </a:schemeClr>
                </a:solidFill>
                <a:latin typeface="Arial" pitchFamily="34" charset="0"/>
                <a:ea typeface="ＭＳ Ｐゴシック" pitchFamily="34" charset="-128"/>
              </a:rPr>
              <a:t> criteria</a:t>
            </a:r>
          </a:p>
          <a:p>
            <a:r>
              <a:rPr lang="en-GB" sz="2400" dirty="0" smtClean="0">
                <a:solidFill>
                  <a:schemeClr val="accent2">
                    <a:lumMod val="75000"/>
                  </a:schemeClr>
                </a:solidFill>
                <a:latin typeface="Arial" pitchFamily="34" charset="0"/>
                <a:ea typeface="ＭＳ Ｐゴシック" pitchFamily="34" charset="-128"/>
              </a:rPr>
              <a:t>Providing </a:t>
            </a:r>
            <a:r>
              <a:rPr lang="en-GB" sz="2400" b="1" dirty="0" smtClean="0">
                <a:solidFill>
                  <a:schemeClr val="accent2">
                    <a:lumMod val="75000"/>
                  </a:schemeClr>
                </a:solidFill>
                <a:latin typeface="Arial" pitchFamily="34" charset="0"/>
                <a:ea typeface="ＭＳ Ｐゴシック" pitchFamily="34" charset="-128"/>
              </a:rPr>
              <a:t>correction/example</a:t>
            </a:r>
            <a:r>
              <a:rPr lang="en-GB" sz="2400" dirty="0" smtClean="0">
                <a:solidFill>
                  <a:schemeClr val="accent2">
                    <a:lumMod val="75000"/>
                  </a:schemeClr>
                </a:solidFill>
                <a:latin typeface="Arial" pitchFamily="34" charset="0"/>
                <a:ea typeface="ＭＳ Ｐゴシック" pitchFamily="34" charset="-128"/>
              </a:rPr>
              <a:t> of strength</a:t>
            </a:r>
          </a:p>
          <a:p>
            <a:r>
              <a:rPr lang="en-GB" sz="2400" b="1" kern="1200" dirty="0" smtClean="0">
                <a:solidFill>
                  <a:schemeClr val="accent2">
                    <a:lumMod val="75000"/>
                  </a:schemeClr>
                </a:solidFill>
                <a:latin typeface="Arial" pitchFamily="34" charset="0"/>
                <a:ea typeface="ＭＳ Ｐゴシック" pitchFamily="34" charset="-128"/>
              </a:rPr>
              <a:t>Explanation</a:t>
            </a:r>
            <a:r>
              <a:rPr lang="en-GB" sz="2400" kern="1200" dirty="0" smtClean="0">
                <a:solidFill>
                  <a:schemeClr val="accent2">
                    <a:lumMod val="75000"/>
                  </a:schemeClr>
                </a:solidFill>
                <a:latin typeface="Arial" pitchFamily="34" charset="0"/>
                <a:ea typeface="ＭＳ Ｐゴシック" pitchFamily="34" charset="-128"/>
              </a:rPr>
              <a:t> of correction/strength</a:t>
            </a:r>
          </a:p>
          <a:p>
            <a:r>
              <a:rPr lang="en-GB" sz="2400" dirty="0" smtClean="0">
                <a:solidFill>
                  <a:schemeClr val="accent2">
                    <a:lumMod val="75000"/>
                  </a:schemeClr>
                </a:solidFill>
                <a:latin typeface="Arial" pitchFamily="34" charset="0"/>
                <a:ea typeface="ＭＳ Ｐゴシック" pitchFamily="34" charset="-128"/>
              </a:rPr>
              <a:t>Advice for </a:t>
            </a:r>
            <a:r>
              <a:rPr lang="en-GB" sz="2400" b="1" dirty="0" smtClean="0">
                <a:solidFill>
                  <a:schemeClr val="accent2">
                    <a:lumMod val="75000"/>
                  </a:schemeClr>
                </a:solidFill>
                <a:latin typeface="Arial" pitchFamily="34" charset="0"/>
                <a:ea typeface="ＭＳ Ｐゴシック" pitchFamily="34" charset="-128"/>
              </a:rPr>
              <a:t>future</a:t>
            </a:r>
            <a:r>
              <a:rPr lang="en-GB" sz="2400" dirty="0" smtClean="0">
                <a:solidFill>
                  <a:schemeClr val="accent2">
                    <a:lumMod val="75000"/>
                  </a:schemeClr>
                </a:solidFill>
                <a:latin typeface="Arial" pitchFamily="34" charset="0"/>
                <a:ea typeface="ＭＳ Ｐゴシック" pitchFamily="34" charset="-128"/>
              </a:rPr>
              <a:t> performance</a:t>
            </a:r>
            <a:endParaRPr lang="en-GB" sz="2400" kern="1200" dirty="0" smtClean="0">
              <a:solidFill>
                <a:schemeClr val="accent2">
                  <a:lumMod val="75000"/>
                </a:schemeClr>
              </a:solidFill>
              <a:latin typeface="Arial" pitchFamily="34" charset="0"/>
              <a:ea typeface="ＭＳ Ｐゴシック" pitchFamily="34" charset="-128"/>
            </a:endParaRPr>
          </a:p>
        </p:txBody>
      </p:sp>
    </p:spTree>
    <p:extLst>
      <p:ext uri="{BB962C8B-B14F-4D97-AF65-F5344CB8AC3E}">
        <p14:creationId xmlns:p14="http://schemas.microsoft.com/office/powerpoint/2010/main" val="420115364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5"/>
          <p:cNvSpPr>
            <a:spLocks noGrp="1"/>
          </p:cNvSpPr>
          <p:nvPr>
            <p:ph sz="quarter" idx="10"/>
          </p:nvPr>
        </p:nvSpPr>
        <p:spPr bwMode="auto">
          <a:xfrm>
            <a:off x="-4764" y="5500688"/>
            <a:ext cx="6634163" cy="503237"/>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latin typeface="Tahoma Bold" charset="0"/>
                <a:ea typeface="Tahoma Bold" charset="0"/>
                <a:cs typeface="Tahoma Bold" charset="0"/>
              </a:rPr>
              <a:t>Technology-enhanced assessment and feedback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Technology-enhanced assessment and feedback</a:t>
            </a:r>
            <a:endParaRPr lang="en-GB" dirty="0"/>
          </a:p>
        </p:txBody>
      </p:sp>
      <p:sp>
        <p:nvSpPr>
          <p:cNvPr id="3" name="Content Placeholder 2"/>
          <p:cNvSpPr>
            <a:spLocks noGrp="1"/>
          </p:cNvSpPr>
          <p:nvPr>
            <p:ph sz="quarter" idx="10"/>
          </p:nvPr>
        </p:nvSpPr>
        <p:spPr/>
        <p:txBody>
          <a:bodyPr/>
          <a:lstStyle/>
          <a:p>
            <a:r>
              <a:rPr lang="en-GB" sz="2400" dirty="0" smtClean="0"/>
              <a:t>Brainstorm</a:t>
            </a:r>
          </a:p>
          <a:p>
            <a:endParaRPr lang="en-GB" sz="2400" dirty="0" smtClean="0"/>
          </a:p>
          <a:p>
            <a:pPr lvl="1" algn="ctr">
              <a:buNone/>
            </a:pPr>
            <a:r>
              <a:rPr lang="en-GB" sz="2400" dirty="0" smtClean="0"/>
              <a:t> What does technology-enhanced assessment and feedback mean to you?</a:t>
            </a:r>
            <a:endParaRPr lang="en-GB" sz="2400" dirty="0"/>
          </a:p>
        </p:txBody>
      </p:sp>
      <p:sp>
        <p:nvSpPr>
          <p:cNvPr id="4" name="Date Placeholder 3"/>
          <p:cNvSpPr>
            <a:spLocks noGrp="1"/>
          </p:cNvSpPr>
          <p:nvPr>
            <p:ph type="dt" sz="half" idx="2"/>
          </p:nvPr>
        </p:nvSpPr>
        <p:spPr/>
        <p:txBody>
          <a:bodyPr/>
          <a:lstStyle/>
          <a:p>
            <a:fld id="{E7927F03-7B06-462F-9A78-9A0C8642A4F6}" type="datetime1">
              <a:rPr lang="en-GB" smtClean="0"/>
              <a:pPr/>
              <a:t>30/10/2015</a:t>
            </a:fld>
            <a:endParaRPr lang="en-US" dirty="0"/>
          </a:p>
        </p:txBody>
      </p:sp>
      <p:sp>
        <p:nvSpPr>
          <p:cNvPr id="5" name="Footer Placeholder 4"/>
          <p:cNvSpPr>
            <a:spLocks noGrp="1"/>
          </p:cNvSpPr>
          <p:nvPr>
            <p:ph type="ftr" sz="quarter" idx="3"/>
          </p:nvPr>
        </p:nvSpPr>
        <p:spPr/>
        <p:txBody>
          <a:bodyPr/>
          <a:lstStyle/>
          <a:p>
            <a:r>
              <a:rPr lang="en-US" smtClean="0"/>
              <a:t>Changing the Learning Landscape</a:t>
            </a:r>
            <a:endParaRPr lang="en-US" dirty="0"/>
          </a:p>
        </p:txBody>
      </p:sp>
      <p:sp>
        <p:nvSpPr>
          <p:cNvPr id="6" name="Slide Number Placeholder 5"/>
          <p:cNvSpPr>
            <a:spLocks noGrp="1"/>
          </p:cNvSpPr>
          <p:nvPr>
            <p:ph type="sldNum" sz="quarter" idx="4"/>
          </p:nvPr>
        </p:nvSpPr>
        <p:spPr/>
        <p:txBody>
          <a:bodyPr/>
          <a:lstStyle/>
          <a:p>
            <a:r>
              <a:rPr lang="en-US" smtClean="0"/>
              <a:t>slide </a:t>
            </a:r>
            <a:fld id="{3CF8BEBA-977D-6E47-AC03-B1AB42481F20}" type="slidenum">
              <a:rPr lang="en-US" smtClean="0"/>
              <a:pPr/>
              <a:t>17</a:t>
            </a:fld>
            <a:endParaRPr lang="en-US" dirty="0"/>
          </a:p>
        </p:txBody>
      </p:sp>
      <p:pic>
        <p:nvPicPr>
          <p:cNvPr id="7" name="Picture 2"/>
          <p:cNvPicPr>
            <a:picLocks noChangeAspect="1" noChangeArrowheads="1"/>
          </p:cNvPicPr>
          <p:nvPr/>
        </p:nvPicPr>
        <p:blipFill>
          <a:blip r:embed="rId3"/>
          <a:srcRect/>
          <a:stretch>
            <a:fillRect/>
          </a:stretch>
        </p:blipFill>
        <p:spPr bwMode="auto">
          <a:xfrm>
            <a:off x="1963284" y="4229100"/>
            <a:ext cx="2976562" cy="1979613"/>
          </a:xfrm>
          <a:prstGeom prst="rect">
            <a:avLst/>
          </a:prstGeom>
          <a:noFill/>
          <a:ln w="9525">
            <a:noFill/>
            <a:miter lim="800000"/>
            <a:headEnd/>
            <a:tailEnd/>
          </a:ln>
        </p:spPr>
      </p:pic>
      <p:pic>
        <p:nvPicPr>
          <p:cNvPr id="8" name="Picture 3"/>
          <p:cNvPicPr>
            <a:picLocks noChangeAspect="1" noChangeArrowheads="1"/>
          </p:cNvPicPr>
          <p:nvPr/>
        </p:nvPicPr>
        <p:blipFill>
          <a:blip r:embed="rId4"/>
          <a:srcRect/>
          <a:stretch>
            <a:fillRect/>
          </a:stretch>
        </p:blipFill>
        <p:spPr bwMode="auto">
          <a:xfrm>
            <a:off x="5233109" y="4229101"/>
            <a:ext cx="2819400" cy="19796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Technology-enhanced assessment and feedback</a:t>
            </a:r>
            <a:endParaRPr lang="en-GB" dirty="0"/>
          </a:p>
        </p:txBody>
      </p:sp>
      <p:sp>
        <p:nvSpPr>
          <p:cNvPr id="3" name="Content Placeholder 2"/>
          <p:cNvSpPr>
            <a:spLocks noGrp="1"/>
          </p:cNvSpPr>
          <p:nvPr>
            <p:ph sz="quarter" idx="10"/>
          </p:nvPr>
        </p:nvSpPr>
        <p:spPr/>
        <p:txBody>
          <a:bodyPr/>
          <a:lstStyle/>
          <a:p>
            <a:pPr>
              <a:buNone/>
            </a:pPr>
            <a:r>
              <a:rPr lang="en-GB" sz="3200" dirty="0" smtClean="0"/>
              <a:t>	‘The wide range of ways in which technology can be used to support assessment and feedback.’</a:t>
            </a:r>
          </a:p>
          <a:p>
            <a:pPr>
              <a:buNone/>
            </a:pPr>
            <a:endParaRPr lang="en-GB" sz="2400" dirty="0" smtClean="0"/>
          </a:p>
          <a:p>
            <a:pPr>
              <a:buNone/>
            </a:pPr>
            <a:r>
              <a:rPr lang="en-GB" sz="2400" dirty="0" smtClean="0"/>
              <a:t>	These technologies may be generic (such as VLEs, wikis, podcasts, e-portfolio systems) or purpose-built (such as on-screen assessment systems and tools to support peer review)</a:t>
            </a:r>
          </a:p>
          <a:p>
            <a:pPr>
              <a:buNone/>
            </a:pPr>
            <a:r>
              <a:rPr lang="en-GB" sz="2400" dirty="0" smtClean="0"/>
              <a:t>	The focus is therefore broader than was has traditionally been described as e-assessment</a:t>
            </a:r>
          </a:p>
          <a:p>
            <a:pPr>
              <a:buNone/>
            </a:pPr>
            <a:endParaRPr lang="en-GB" sz="2400" dirty="0" smtClean="0"/>
          </a:p>
          <a:p>
            <a:pPr>
              <a:buNone/>
            </a:pPr>
            <a:r>
              <a:rPr lang="en-GB" sz="2400" i="1" dirty="0" smtClean="0">
                <a:solidFill>
                  <a:schemeClr val="tx2">
                    <a:lumMod val="75000"/>
                  </a:schemeClr>
                </a:solidFill>
              </a:rPr>
              <a:t>	‘Technology doesn’t solve everything but it enables me to do something about it’ </a:t>
            </a:r>
          </a:p>
          <a:p>
            <a:pPr algn="r">
              <a:buNone/>
            </a:pPr>
            <a:r>
              <a:rPr lang="en-GB" sz="1800" dirty="0" smtClean="0">
                <a:solidFill>
                  <a:schemeClr val="tx2">
                    <a:lumMod val="75000"/>
                  </a:schemeClr>
                </a:solidFill>
              </a:rPr>
              <a:t>	Prof. Mark Russell, University of Hertfordshire</a:t>
            </a:r>
          </a:p>
        </p:txBody>
      </p:sp>
      <p:sp>
        <p:nvSpPr>
          <p:cNvPr id="4" name="Date Placeholder 3"/>
          <p:cNvSpPr>
            <a:spLocks noGrp="1"/>
          </p:cNvSpPr>
          <p:nvPr>
            <p:ph type="dt" sz="half" idx="2"/>
          </p:nvPr>
        </p:nvSpPr>
        <p:spPr/>
        <p:txBody>
          <a:bodyPr/>
          <a:lstStyle/>
          <a:p>
            <a:fld id="{E7927F03-7B06-462F-9A78-9A0C8642A4F6}" type="datetime1">
              <a:rPr lang="en-GB" smtClean="0"/>
              <a:pPr/>
              <a:t>30/10/2015</a:t>
            </a:fld>
            <a:endParaRPr lang="en-US" dirty="0"/>
          </a:p>
        </p:txBody>
      </p:sp>
      <p:sp>
        <p:nvSpPr>
          <p:cNvPr id="5" name="Footer Placeholder 4"/>
          <p:cNvSpPr>
            <a:spLocks noGrp="1"/>
          </p:cNvSpPr>
          <p:nvPr>
            <p:ph type="ftr" sz="quarter" idx="3"/>
          </p:nvPr>
        </p:nvSpPr>
        <p:spPr/>
        <p:txBody>
          <a:bodyPr/>
          <a:lstStyle/>
          <a:p>
            <a:r>
              <a:rPr lang="en-US" smtClean="0"/>
              <a:t>Changing the Learning Landscape</a:t>
            </a:r>
            <a:endParaRPr lang="en-US" dirty="0"/>
          </a:p>
        </p:txBody>
      </p:sp>
      <p:sp>
        <p:nvSpPr>
          <p:cNvPr id="6" name="Slide Number Placeholder 5"/>
          <p:cNvSpPr>
            <a:spLocks noGrp="1"/>
          </p:cNvSpPr>
          <p:nvPr>
            <p:ph type="sldNum" sz="quarter" idx="4"/>
          </p:nvPr>
        </p:nvSpPr>
        <p:spPr/>
        <p:txBody>
          <a:bodyPr/>
          <a:lstStyle/>
          <a:p>
            <a:r>
              <a:rPr lang="en-US" smtClean="0"/>
              <a:t>slide </a:t>
            </a:r>
            <a:fld id="{3CF8BEBA-977D-6E47-AC03-B1AB42481F20}" type="slidenum">
              <a:rPr lang="en-US" smtClean="0"/>
              <a:pPr/>
              <a:t>18</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Technology to support......</a:t>
            </a:r>
            <a:endParaRPr lang="en-GB" dirty="0"/>
          </a:p>
        </p:txBody>
      </p:sp>
      <p:sp>
        <p:nvSpPr>
          <p:cNvPr id="4" name="Date Placeholder 3"/>
          <p:cNvSpPr>
            <a:spLocks noGrp="1"/>
          </p:cNvSpPr>
          <p:nvPr>
            <p:ph type="dt" sz="half" idx="2"/>
          </p:nvPr>
        </p:nvSpPr>
        <p:spPr/>
        <p:txBody>
          <a:bodyPr/>
          <a:lstStyle/>
          <a:p>
            <a:fld id="{E7927F03-7B06-462F-9A78-9A0C8642A4F6}" type="datetime1">
              <a:rPr lang="en-GB" smtClean="0"/>
              <a:pPr/>
              <a:t>30/10/2015</a:t>
            </a:fld>
            <a:endParaRPr lang="en-US" dirty="0"/>
          </a:p>
        </p:txBody>
      </p:sp>
      <p:sp>
        <p:nvSpPr>
          <p:cNvPr id="5" name="Footer Placeholder 4"/>
          <p:cNvSpPr>
            <a:spLocks noGrp="1"/>
          </p:cNvSpPr>
          <p:nvPr>
            <p:ph type="ftr" sz="quarter" idx="3"/>
          </p:nvPr>
        </p:nvSpPr>
        <p:spPr/>
        <p:txBody>
          <a:bodyPr/>
          <a:lstStyle/>
          <a:p>
            <a:r>
              <a:rPr lang="en-US" smtClean="0"/>
              <a:t>Changing the Learning Landscape</a:t>
            </a:r>
            <a:endParaRPr lang="en-US" dirty="0"/>
          </a:p>
        </p:txBody>
      </p:sp>
      <p:sp>
        <p:nvSpPr>
          <p:cNvPr id="6" name="Slide Number Placeholder 5"/>
          <p:cNvSpPr>
            <a:spLocks noGrp="1"/>
          </p:cNvSpPr>
          <p:nvPr>
            <p:ph type="sldNum" sz="quarter" idx="4"/>
          </p:nvPr>
        </p:nvSpPr>
        <p:spPr/>
        <p:txBody>
          <a:bodyPr/>
          <a:lstStyle/>
          <a:p>
            <a:r>
              <a:rPr lang="en-US" smtClean="0"/>
              <a:t>slide </a:t>
            </a:r>
            <a:fld id="{3CF8BEBA-977D-6E47-AC03-B1AB42481F20}" type="slidenum">
              <a:rPr lang="en-US" smtClean="0"/>
              <a:pPr/>
              <a:t>19</a:t>
            </a:fld>
            <a:endParaRPr lang="en-US" dirty="0"/>
          </a:p>
        </p:txBody>
      </p:sp>
      <p:pic>
        <p:nvPicPr>
          <p:cNvPr id="7" name="Picture 3"/>
          <p:cNvPicPr>
            <a:picLocks noGrp="1" noChangeAspect="1" noChangeArrowheads="1"/>
          </p:cNvPicPr>
          <p:nvPr>
            <p:ph sz="quarter" idx="10"/>
          </p:nvPr>
        </p:nvPicPr>
        <p:blipFill>
          <a:blip r:embed="rId3"/>
          <a:srcRect l="17126" t="2953" r="10526" b="16328"/>
          <a:stretch>
            <a:fillRect/>
          </a:stretch>
        </p:blipFill>
        <p:spPr bwMode="auto">
          <a:xfrm>
            <a:off x="493584" y="995363"/>
            <a:ext cx="8193345" cy="54848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Effective assessment and feedback</a:t>
            </a:r>
            <a:endParaRPr lang="en-GB" dirty="0"/>
          </a:p>
        </p:txBody>
      </p:sp>
      <p:sp>
        <p:nvSpPr>
          <p:cNvPr id="3" name="Title 2"/>
          <p:cNvSpPr>
            <a:spLocks noGrp="1"/>
          </p:cNvSpPr>
          <p:nvPr>
            <p:ph type="ctrTitle"/>
          </p:nvPr>
        </p:nvSpPr>
        <p:spPr>
          <a:xfrm>
            <a:off x="544016" y="2382415"/>
            <a:ext cx="7772400" cy="614536"/>
          </a:xfrm>
        </p:spPr>
        <p:txBody>
          <a:bodyPr/>
          <a:lstStyle/>
          <a:p>
            <a:r>
              <a:rPr lang="en-GB" dirty="0" smtClean="0"/>
              <a:t>Outline of the day</a:t>
            </a:r>
            <a:endParaRPr lang="en-GB" dirty="0"/>
          </a:p>
        </p:txBody>
      </p:sp>
      <p:sp>
        <p:nvSpPr>
          <p:cNvPr id="4" name="Text Placeholder 3"/>
          <p:cNvSpPr>
            <a:spLocks noGrp="1"/>
          </p:cNvSpPr>
          <p:nvPr>
            <p:ph type="body" sz="quarter" idx="11"/>
          </p:nvPr>
        </p:nvSpPr>
        <p:spPr/>
        <p:txBody>
          <a:bodyPr/>
          <a:lstStyle/>
          <a:p>
            <a:endParaRPr lang="en-GB" dirty="0"/>
          </a:p>
        </p:txBody>
      </p:sp>
      <p:sp>
        <p:nvSpPr>
          <p:cNvPr id="5" name="Text Placeholder 4"/>
          <p:cNvSpPr>
            <a:spLocks noGrp="1"/>
          </p:cNvSpPr>
          <p:nvPr>
            <p:ph type="body" sz="quarter" idx="12"/>
          </p:nvPr>
        </p:nvSpPr>
        <p:spPr>
          <a:xfrm>
            <a:off x="539552" y="2996952"/>
            <a:ext cx="7776864" cy="3095874"/>
          </a:xfrm>
        </p:spPr>
        <p:txBody>
          <a:bodyPr/>
          <a:lstStyle/>
          <a:p>
            <a:r>
              <a:rPr lang="en-GB" sz="1800" dirty="0" smtClean="0">
                <a:latin typeface="Tahoma" pitchFamily="34" charset="0"/>
                <a:ea typeface="Tahoma" pitchFamily="34" charset="0"/>
                <a:cs typeface="Tahoma" pitchFamily="34" charset="0"/>
              </a:rPr>
              <a:t>Explore your challenges and strengths with assessment and feedback</a:t>
            </a:r>
          </a:p>
          <a:p>
            <a:r>
              <a:rPr lang="en-GB" sz="1800" dirty="0" smtClean="0">
                <a:latin typeface="Tahoma" pitchFamily="34" charset="0"/>
                <a:ea typeface="Tahoma" pitchFamily="34" charset="0"/>
                <a:cs typeface="Tahoma" pitchFamily="34" charset="0"/>
              </a:rPr>
              <a:t>Introduce principles of effective assessment and feedback</a:t>
            </a:r>
          </a:p>
          <a:p>
            <a:r>
              <a:rPr lang="en-GB" sz="1800" dirty="0" smtClean="0">
                <a:latin typeface="Tahoma" pitchFamily="34" charset="0"/>
                <a:ea typeface="Tahoma" pitchFamily="34" charset="0"/>
                <a:cs typeface="Tahoma" pitchFamily="34" charset="0"/>
              </a:rPr>
              <a:t>Illustrate intervention points where technology can support the enhancement of assessment and feedback practices, through examples</a:t>
            </a:r>
          </a:p>
          <a:p>
            <a:r>
              <a:rPr lang="en-GB" sz="1800" dirty="0" smtClean="0">
                <a:latin typeface="Tahoma" pitchFamily="34" charset="0"/>
                <a:ea typeface="Tahoma" pitchFamily="34" charset="0"/>
                <a:cs typeface="Tahoma" pitchFamily="34" charset="0"/>
              </a:rPr>
              <a:t>Explore hands-on how you can use technology to deliver feedback, and what enhancements this could offer</a:t>
            </a:r>
          </a:p>
          <a:p>
            <a:r>
              <a:rPr lang="en-GB" sz="1800" dirty="0" smtClean="0">
                <a:latin typeface="Tahoma" pitchFamily="34" charset="0"/>
                <a:ea typeface="Tahoma" pitchFamily="34" charset="0"/>
                <a:cs typeface="Tahoma" pitchFamily="34" charset="0"/>
              </a:rPr>
              <a:t>We may not solve your challenges today, but we hope to offer ideas and resources which will enable conversations to continue within your contexts</a:t>
            </a:r>
          </a:p>
          <a:p>
            <a:endParaRPr lang="en-GB" dirty="0" smtClean="0"/>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technology help with feedback practice?</a:t>
            </a:r>
            <a:endParaRPr lang="en-GB" dirty="0"/>
          </a:p>
        </p:txBody>
      </p:sp>
      <p:sp>
        <p:nvSpPr>
          <p:cNvPr id="11" name="Content Placeholder 10"/>
          <p:cNvSpPr>
            <a:spLocks noGrp="1"/>
          </p:cNvSpPr>
          <p:nvPr>
            <p:ph sz="quarter" idx="10"/>
          </p:nvPr>
        </p:nvSpPr>
        <p:spPr/>
        <p:txBody>
          <a:bodyPr/>
          <a:lstStyle/>
          <a:p>
            <a:r>
              <a:rPr lang="en-GB" sz="2400" dirty="0" smtClean="0"/>
              <a:t>Electronic voting systems – immediate feedback in lectures</a:t>
            </a:r>
          </a:p>
          <a:p>
            <a:r>
              <a:rPr lang="en-GB" sz="2400" dirty="0" smtClean="0"/>
              <a:t>Online computer-marked assessments (formative and summative) – immediate feedback. </a:t>
            </a:r>
          </a:p>
          <a:p>
            <a:r>
              <a:rPr lang="en-GB" sz="2400" dirty="0" smtClean="0"/>
              <a:t>Blogs and e-portfolios – reflection, can be shared for peer comments</a:t>
            </a:r>
          </a:p>
          <a:p>
            <a:r>
              <a:rPr lang="en-GB" sz="2400" dirty="0" smtClean="0"/>
              <a:t>Word-processed feedback </a:t>
            </a:r>
            <a:r>
              <a:rPr lang="en-GB" sz="2400" dirty="0" err="1" smtClean="0"/>
              <a:t>eg</a:t>
            </a:r>
            <a:r>
              <a:rPr lang="en-GB" sz="2400" dirty="0" smtClean="0"/>
              <a:t> comments in Word - legibility</a:t>
            </a:r>
          </a:p>
          <a:p>
            <a:r>
              <a:rPr lang="en-GB" sz="2400" dirty="0" smtClean="0"/>
              <a:t>Online submission and marking</a:t>
            </a:r>
          </a:p>
          <a:p>
            <a:r>
              <a:rPr lang="en-GB" sz="2400" dirty="0" smtClean="0"/>
              <a:t>Audio and video feedback</a:t>
            </a:r>
          </a:p>
          <a:p>
            <a:endParaRPr lang="en-GB" sz="2400" dirty="0"/>
          </a:p>
        </p:txBody>
      </p:sp>
      <p:sp>
        <p:nvSpPr>
          <p:cNvPr id="4" name="Date Placeholder 3"/>
          <p:cNvSpPr>
            <a:spLocks noGrp="1"/>
          </p:cNvSpPr>
          <p:nvPr>
            <p:ph type="dt" sz="half" idx="2"/>
          </p:nvPr>
        </p:nvSpPr>
        <p:spPr/>
        <p:txBody>
          <a:bodyPr/>
          <a:lstStyle/>
          <a:p>
            <a:fld id="{E7927F03-7B06-462F-9A78-9A0C8642A4F6}" type="datetime1">
              <a:rPr lang="en-GB" smtClean="0"/>
              <a:pPr/>
              <a:t>30/10/2015</a:t>
            </a:fld>
            <a:endParaRPr lang="en-US" dirty="0"/>
          </a:p>
        </p:txBody>
      </p:sp>
      <p:sp>
        <p:nvSpPr>
          <p:cNvPr id="5" name="Footer Placeholder 4"/>
          <p:cNvSpPr>
            <a:spLocks noGrp="1"/>
          </p:cNvSpPr>
          <p:nvPr>
            <p:ph type="ftr" sz="quarter" idx="3"/>
          </p:nvPr>
        </p:nvSpPr>
        <p:spPr/>
        <p:txBody>
          <a:bodyPr/>
          <a:lstStyle/>
          <a:p>
            <a:r>
              <a:rPr lang="en-US" smtClean="0"/>
              <a:t>Changing the Learning Landscape</a:t>
            </a:r>
            <a:endParaRPr lang="en-US" dirty="0"/>
          </a:p>
        </p:txBody>
      </p:sp>
      <p:sp>
        <p:nvSpPr>
          <p:cNvPr id="6" name="Slide Number Placeholder 5"/>
          <p:cNvSpPr>
            <a:spLocks noGrp="1"/>
          </p:cNvSpPr>
          <p:nvPr>
            <p:ph type="sldNum" sz="quarter" idx="4"/>
          </p:nvPr>
        </p:nvSpPr>
        <p:spPr/>
        <p:txBody>
          <a:bodyPr/>
          <a:lstStyle/>
          <a:p>
            <a:r>
              <a:rPr lang="en-US" smtClean="0"/>
              <a:t>slide </a:t>
            </a:r>
            <a:fld id="{3CF8BEBA-977D-6E47-AC03-B1AB42481F20}" type="slidenum">
              <a:rPr lang="en-US" smtClean="0"/>
              <a:pPr/>
              <a:t>20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DUCKLING</a:t>
            </a:r>
            <a:endParaRPr lang="en-GB" dirty="0"/>
          </a:p>
        </p:txBody>
      </p:sp>
      <p:sp>
        <p:nvSpPr>
          <p:cNvPr id="3" name="Content Placeholder 2"/>
          <p:cNvSpPr>
            <a:spLocks noGrp="1"/>
          </p:cNvSpPr>
          <p:nvPr>
            <p:ph sz="quarter" idx="10"/>
          </p:nvPr>
        </p:nvSpPr>
        <p:spPr>
          <a:xfrm>
            <a:off x="270000" y="979714"/>
            <a:ext cx="8874000" cy="5637085"/>
          </a:xfrm>
        </p:spPr>
        <p:txBody>
          <a:bodyPr/>
          <a:lstStyle/>
          <a:p>
            <a:pPr>
              <a:buNone/>
            </a:pPr>
            <a:r>
              <a:rPr lang="en-GB" sz="2400" dirty="0" smtClean="0"/>
              <a:t>Approach</a:t>
            </a:r>
          </a:p>
          <a:p>
            <a:pPr lvl="1"/>
            <a:r>
              <a:rPr lang="en-GB" dirty="0" smtClean="0"/>
              <a:t>Explored podcasts for</a:t>
            </a:r>
          </a:p>
          <a:p>
            <a:pPr lvl="1">
              <a:buNone/>
            </a:pPr>
            <a:r>
              <a:rPr lang="en-GB" dirty="0" smtClean="0"/>
              <a:t>the delivery of feedback</a:t>
            </a:r>
          </a:p>
          <a:p>
            <a:pPr lvl="1">
              <a:buNone/>
            </a:pPr>
            <a:endParaRPr lang="en-GB" dirty="0" smtClean="0"/>
          </a:p>
          <a:p>
            <a:r>
              <a:rPr lang="en-GB" sz="2400" dirty="0" smtClean="0"/>
              <a:t>Benefits </a:t>
            </a:r>
          </a:p>
          <a:p>
            <a:pPr>
              <a:buNone/>
            </a:pPr>
            <a:r>
              <a:rPr lang="en-GB" i="1" dirty="0" smtClean="0"/>
              <a:t>‘The results from the pilot action </a:t>
            </a:r>
          </a:p>
          <a:p>
            <a:pPr>
              <a:buNone/>
            </a:pPr>
            <a:r>
              <a:rPr lang="en-GB" i="1" dirty="0" smtClean="0"/>
              <a:t>research showed that podcasting </a:t>
            </a:r>
          </a:p>
          <a:p>
            <a:pPr>
              <a:buNone/>
            </a:pPr>
            <a:r>
              <a:rPr lang="en-GB" i="1" dirty="0" smtClean="0"/>
              <a:t>and voice board trials were the lowest</a:t>
            </a:r>
          </a:p>
          <a:p>
            <a:pPr>
              <a:buNone/>
            </a:pPr>
            <a:r>
              <a:rPr lang="en-GB" i="1" dirty="0" smtClean="0"/>
              <a:t>cost interventions with the highest </a:t>
            </a:r>
          </a:p>
          <a:p>
            <a:pPr>
              <a:buNone/>
            </a:pPr>
            <a:r>
              <a:rPr lang="en-GB" i="1" dirty="0" smtClean="0"/>
              <a:t>impact on the learning. They resulted </a:t>
            </a:r>
          </a:p>
          <a:p>
            <a:pPr>
              <a:buNone/>
            </a:pPr>
            <a:r>
              <a:rPr lang="en-GB" i="1" dirty="0" smtClean="0"/>
              <a:t>in a well-evidenced increase in learner</a:t>
            </a:r>
          </a:p>
          <a:p>
            <a:pPr>
              <a:buNone/>
            </a:pPr>
            <a:r>
              <a:rPr lang="en-GB" i="1" dirty="0" smtClean="0"/>
              <a:t>benefits in terms of personalisation, </a:t>
            </a:r>
          </a:p>
          <a:p>
            <a:pPr>
              <a:buNone/>
            </a:pPr>
            <a:r>
              <a:rPr lang="en-GB" i="1" dirty="0" smtClean="0"/>
              <a:t>flexibility, reduced isolation and </a:t>
            </a:r>
          </a:p>
          <a:p>
            <a:pPr>
              <a:buNone/>
            </a:pPr>
            <a:r>
              <a:rPr lang="en-GB" i="1" dirty="0" smtClean="0"/>
              <a:t>increased engagement, at a marginal cost in tutor time.’</a:t>
            </a:r>
            <a:endParaRPr lang="en-GB" dirty="0" smtClean="0"/>
          </a:p>
        </p:txBody>
      </p:sp>
      <p:sp>
        <p:nvSpPr>
          <p:cNvPr id="4" name="Date Placeholder 3"/>
          <p:cNvSpPr>
            <a:spLocks noGrp="1"/>
          </p:cNvSpPr>
          <p:nvPr>
            <p:ph type="dt" sz="half" idx="2"/>
          </p:nvPr>
        </p:nvSpPr>
        <p:spPr/>
        <p:txBody>
          <a:bodyPr/>
          <a:lstStyle/>
          <a:p>
            <a:fld id="{E7927F03-7B06-462F-9A78-9A0C8642A4F6}" type="datetime1">
              <a:rPr lang="en-GB" smtClean="0"/>
              <a:pPr/>
              <a:t>30/10/2015</a:t>
            </a:fld>
            <a:endParaRPr lang="en-US" dirty="0"/>
          </a:p>
        </p:txBody>
      </p:sp>
      <p:sp>
        <p:nvSpPr>
          <p:cNvPr id="5" name="Footer Placeholder 4"/>
          <p:cNvSpPr>
            <a:spLocks noGrp="1"/>
          </p:cNvSpPr>
          <p:nvPr>
            <p:ph type="ftr" sz="quarter" idx="3"/>
          </p:nvPr>
        </p:nvSpPr>
        <p:spPr/>
        <p:txBody>
          <a:bodyPr/>
          <a:lstStyle/>
          <a:p>
            <a:r>
              <a:rPr lang="en-US" smtClean="0"/>
              <a:t>Changing the Learning Landscape</a:t>
            </a:r>
            <a:endParaRPr lang="en-US" dirty="0"/>
          </a:p>
        </p:txBody>
      </p:sp>
      <p:sp>
        <p:nvSpPr>
          <p:cNvPr id="6" name="Slide Number Placeholder 5"/>
          <p:cNvSpPr>
            <a:spLocks noGrp="1"/>
          </p:cNvSpPr>
          <p:nvPr>
            <p:ph type="sldNum" sz="quarter" idx="4"/>
          </p:nvPr>
        </p:nvSpPr>
        <p:spPr/>
        <p:txBody>
          <a:bodyPr/>
          <a:lstStyle/>
          <a:p>
            <a:r>
              <a:rPr lang="en-US" smtClean="0"/>
              <a:t>slide </a:t>
            </a:r>
            <a:fld id="{3CF8BEBA-977D-6E47-AC03-B1AB42481F20}" type="slidenum">
              <a:rPr lang="en-US" smtClean="0"/>
              <a:pPr/>
              <a:t>21</a:t>
            </a:fld>
            <a:endParaRPr lang="en-US" dirty="0"/>
          </a:p>
        </p:txBody>
      </p:sp>
      <p:pic>
        <p:nvPicPr>
          <p:cNvPr id="7" name="Picture 4"/>
          <p:cNvPicPr>
            <a:picLocks noChangeAspect="1" noChangeArrowheads="1"/>
          </p:cNvPicPr>
          <p:nvPr/>
        </p:nvPicPr>
        <p:blipFill>
          <a:blip r:embed="rId3" cstate="print"/>
          <a:srcRect l="12796" t="12008" r="11588" b="6934"/>
          <a:stretch>
            <a:fillRect/>
          </a:stretch>
        </p:blipFill>
        <p:spPr bwMode="auto">
          <a:xfrm>
            <a:off x="4656916" y="2090056"/>
            <a:ext cx="4487084" cy="390008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Assessment Count</a:t>
            </a:r>
            <a:endParaRPr lang="en-GB" dirty="0"/>
          </a:p>
        </p:txBody>
      </p:sp>
      <p:sp>
        <p:nvSpPr>
          <p:cNvPr id="3" name="Content Placeholder 2"/>
          <p:cNvSpPr>
            <a:spLocks noGrp="1"/>
          </p:cNvSpPr>
          <p:nvPr>
            <p:ph sz="quarter" idx="10"/>
          </p:nvPr>
        </p:nvSpPr>
        <p:spPr/>
        <p:txBody>
          <a:bodyPr/>
          <a:lstStyle/>
          <a:p>
            <a:endParaRPr lang="en-GB" sz="2400" dirty="0" smtClean="0"/>
          </a:p>
          <a:p>
            <a:endParaRPr lang="en-GB" sz="2400" dirty="0" smtClean="0"/>
          </a:p>
          <a:p>
            <a:endParaRPr lang="en-GB" sz="2400" dirty="0" smtClean="0"/>
          </a:p>
          <a:p>
            <a:r>
              <a:rPr lang="en-GB" sz="2400" dirty="0" smtClean="0"/>
              <a:t>Approach</a:t>
            </a:r>
          </a:p>
          <a:p>
            <a:pPr>
              <a:buNone/>
            </a:pPr>
            <a:endParaRPr lang="en-GB" sz="2400" dirty="0" smtClean="0"/>
          </a:p>
          <a:p>
            <a:endParaRPr lang="en-GB" sz="2400" dirty="0" smtClean="0"/>
          </a:p>
          <a:p>
            <a:endParaRPr lang="en-GB" sz="2400" dirty="0" smtClean="0"/>
          </a:p>
          <a:p>
            <a:r>
              <a:rPr lang="en-GB" sz="2400" dirty="0" smtClean="0"/>
              <a:t>Benefits</a:t>
            </a:r>
          </a:p>
          <a:p>
            <a:pPr lvl="1"/>
            <a:r>
              <a:rPr lang="en-GB" sz="2400" dirty="0" smtClean="0"/>
              <a:t> </a:t>
            </a:r>
            <a:r>
              <a:rPr lang="en-GB" dirty="0" smtClean="0"/>
              <a:t>qualitative evidence</a:t>
            </a:r>
          </a:p>
          <a:p>
            <a:pPr lvl="1">
              <a:buNone/>
            </a:pPr>
            <a:r>
              <a:rPr lang="en-GB" dirty="0" smtClean="0"/>
              <a:t>from students and staff</a:t>
            </a:r>
          </a:p>
          <a:p>
            <a:pPr lvl="1">
              <a:buNone/>
            </a:pPr>
            <a:endParaRPr lang="en-GB" sz="2400" dirty="0" smtClean="0"/>
          </a:p>
          <a:p>
            <a:pPr lvl="1">
              <a:buNone/>
            </a:pPr>
            <a:r>
              <a:rPr lang="en-GB" sz="2400" dirty="0" smtClean="0"/>
              <a:t>‘</a:t>
            </a:r>
            <a:r>
              <a:rPr lang="en-GB" sz="2400" i="1" dirty="0" smtClean="0">
                <a:cs typeface="Times New Roman" pitchFamily="18" charset="0"/>
              </a:rPr>
              <a:t>It has helped I think because since then my marks have shot up</a:t>
            </a:r>
            <a:r>
              <a:rPr lang="en-US" sz="2400" i="1" dirty="0" smtClean="0">
                <a:cs typeface="Times New Roman" pitchFamily="18" charset="0"/>
              </a:rPr>
              <a:t>.”’</a:t>
            </a:r>
            <a:endParaRPr lang="en-GB" sz="2400" dirty="0"/>
          </a:p>
        </p:txBody>
      </p:sp>
      <p:sp>
        <p:nvSpPr>
          <p:cNvPr id="4" name="Date Placeholder 3"/>
          <p:cNvSpPr>
            <a:spLocks noGrp="1"/>
          </p:cNvSpPr>
          <p:nvPr>
            <p:ph type="dt" sz="half" idx="2"/>
          </p:nvPr>
        </p:nvSpPr>
        <p:spPr/>
        <p:txBody>
          <a:bodyPr/>
          <a:lstStyle/>
          <a:p>
            <a:fld id="{E7927F03-7B06-462F-9A78-9A0C8642A4F6}" type="datetime1">
              <a:rPr lang="en-GB" smtClean="0"/>
              <a:pPr/>
              <a:t>30/10/2015</a:t>
            </a:fld>
            <a:endParaRPr lang="en-US" dirty="0"/>
          </a:p>
        </p:txBody>
      </p:sp>
      <p:sp>
        <p:nvSpPr>
          <p:cNvPr id="5" name="Footer Placeholder 4"/>
          <p:cNvSpPr>
            <a:spLocks noGrp="1"/>
          </p:cNvSpPr>
          <p:nvPr>
            <p:ph type="ftr" sz="quarter" idx="3"/>
          </p:nvPr>
        </p:nvSpPr>
        <p:spPr/>
        <p:txBody>
          <a:bodyPr/>
          <a:lstStyle/>
          <a:p>
            <a:r>
              <a:rPr lang="en-US" smtClean="0"/>
              <a:t>Changing the Learning Landscape</a:t>
            </a:r>
            <a:endParaRPr lang="en-US" dirty="0"/>
          </a:p>
        </p:txBody>
      </p:sp>
      <p:sp>
        <p:nvSpPr>
          <p:cNvPr id="6" name="Slide Number Placeholder 5"/>
          <p:cNvSpPr>
            <a:spLocks noGrp="1"/>
          </p:cNvSpPr>
          <p:nvPr>
            <p:ph type="sldNum" sz="quarter" idx="4"/>
          </p:nvPr>
        </p:nvSpPr>
        <p:spPr/>
        <p:txBody>
          <a:bodyPr/>
          <a:lstStyle/>
          <a:p>
            <a:r>
              <a:rPr lang="en-US" smtClean="0"/>
              <a:t>slide </a:t>
            </a:r>
            <a:fld id="{3CF8BEBA-977D-6E47-AC03-B1AB42481F20}" type="slidenum">
              <a:rPr lang="en-US" smtClean="0"/>
              <a:pPr/>
              <a:t>22</a:t>
            </a:fld>
            <a:endParaRPr lang="en-US" dirty="0"/>
          </a:p>
        </p:txBody>
      </p:sp>
      <p:pic>
        <p:nvPicPr>
          <p:cNvPr id="7" name="Object 1"/>
          <p:cNvPicPr>
            <a:picLocks noChangeArrowheads="1"/>
          </p:cNvPicPr>
          <p:nvPr/>
        </p:nvPicPr>
        <p:blipFill>
          <a:blip r:embed="rId3" cstate="print"/>
          <a:srcRect l="-203" b="-2023"/>
          <a:stretch>
            <a:fillRect/>
          </a:stretch>
        </p:blipFill>
        <p:spPr bwMode="auto">
          <a:xfrm>
            <a:off x="3797432" y="1197564"/>
            <a:ext cx="5112568" cy="424847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hlinkClick r:id="rId3"/>
              </a:rPr>
              <a:t>InterACT</a:t>
            </a:r>
            <a:endParaRPr lang="en-GB" dirty="0"/>
          </a:p>
        </p:txBody>
      </p:sp>
      <p:sp>
        <p:nvSpPr>
          <p:cNvPr id="4" name="Date Placeholder 3"/>
          <p:cNvSpPr>
            <a:spLocks noGrp="1"/>
          </p:cNvSpPr>
          <p:nvPr>
            <p:ph type="dt" sz="half" idx="2"/>
          </p:nvPr>
        </p:nvSpPr>
        <p:spPr/>
        <p:txBody>
          <a:bodyPr/>
          <a:lstStyle/>
          <a:p>
            <a:fld id="{E7927F03-7B06-462F-9A78-9A0C8642A4F6}" type="datetime1">
              <a:rPr lang="en-GB" smtClean="0"/>
              <a:pPr/>
              <a:t>30/10/2015</a:t>
            </a:fld>
            <a:endParaRPr lang="en-US" dirty="0"/>
          </a:p>
        </p:txBody>
      </p:sp>
      <p:sp>
        <p:nvSpPr>
          <p:cNvPr id="5" name="Footer Placeholder 4"/>
          <p:cNvSpPr>
            <a:spLocks noGrp="1"/>
          </p:cNvSpPr>
          <p:nvPr>
            <p:ph type="ftr" sz="quarter" idx="3"/>
          </p:nvPr>
        </p:nvSpPr>
        <p:spPr/>
        <p:txBody>
          <a:bodyPr/>
          <a:lstStyle/>
          <a:p>
            <a:r>
              <a:rPr lang="en-US" smtClean="0"/>
              <a:t>Changing the Learning Landscape</a:t>
            </a:r>
            <a:endParaRPr lang="en-US" dirty="0"/>
          </a:p>
        </p:txBody>
      </p:sp>
      <p:sp>
        <p:nvSpPr>
          <p:cNvPr id="6" name="Slide Number Placeholder 5"/>
          <p:cNvSpPr>
            <a:spLocks noGrp="1"/>
          </p:cNvSpPr>
          <p:nvPr>
            <p:ph type="sldNum" sz="quarter" idx="4"/>
          </p:nvPr>
        </p:nvSpPr>
        <p:spPr/>
        <p:txBody>
          <a:bodyPr/>
          <a:lstStyle/>
          <a:p>
            <a:r>
              <a:rPr lang="en-US" smtClean="0"/>
              <a:t>slide </a:t>
            </a:r>
            <a:fld id="{3CF8BEBA-977D-6E47-AC03-B1AB42481F20}" type="slidenum">
              <a:rPr lang="en-US" smtClean="0"/>
              <a:pPr/>
              <a:t>23</a:t>
            </a:fld>
            <a:endParaRPr lang="en-US" dirty="0"/>
          </a:p>
        </p:txBody>
      </p:sp>
      <p:pic>
        <p:nvPicPr>
          <p:cNvPr id="16387" name="Picture 3"/>
          <p:cNvPicPr>
            <a:picLocks noGrp="1" noChangeAspect="1" noChangeArrowheads="1"/>
          </p:cNvPicPr>
          <p:nvPr>
            <p:ph sz="quarter" idx="10"/>
          </p:nvPr>
        </p:nvPicPr>
        <p:blipFill>
          <a:blip r:embed="rId4"/>
          <a:srcRect/>
          <a:stretch>
            <a:fillRect/>
          </a:stretch>
        </p:blipFill>
        <p:spPr bwMode="auto">
          <a:xfrm>
            <a:off x="1525942" y="1420939"/>
            <a:ext cx="6683475" cy="4636961"/>
          </a:xfrm>
          <a:prstGeom prst="rect">
            <a:avLst/>
          </a:prstGeom>
          <a:noFill/>
          <a:ln w="9525">
            <a:noFill/>
            <a:miter lim="800000"/>
            <a:headEnd/>
            <a:tailEnd/>
          </a:ln>
        </p:spPr>
      </p:pic>
      <p:sp>
        <p:nvSpPr>
          <p:cNvPr id="11" name="TextBox 10"/>
          <p:cNvSpPr txBox="1"/>
          <p:nvPr/>
        </p:nvSpPr>
        <p:spPr>
          <a:xfrm>
            <a:off x="0" y="897719"/>
            <a:ext cx="3575957" cy="523220"/>
          </a:xfrm>
          <a:prstGeom prst="rect">
            <a:avLst/>
          </a:prstGeom>
          <a:noFill/>
        </p:spPr>
        <p:txBody>
          <a:bodyPr wrap="square" rtlCol="0">
            <a:spAutoFit/>
          </a:bodyPr>
          <a:lstStyle/>
          <a:p>
            <a:r>
              <a:rPr lang="en-GB" sz="2800" dirty="0" smtClean="0">
                <a:latin typeface="+mj-lt"/>
              </a:rPr>
              <a:t>Feedback is.........</a:t>
            </a:r>
            <a:endParaRPr lang="en-GB" sz="2800" dirty="0">
              <a:latin typeface="+mj-lt"/>
            </a:endParaRPr>
          </a:p>
        </p:txBody>
      </p:sp>
      <p:sp>
        <p:nvSpPr>
          <p:cNvPr id="12" name="Rectangle 11"/>
          <p:cNvSpPr/>
          <p:nvPr/>
        </p:nvSpPr>
        <p:spPr>
          <a:xfrm>
            <a:off x="2318657" y="6227178"/>
            <a:ext cx="6569743" cy="338554"/>
          </a:xfrm>
          <a:prstGeom prst="rect">
            <a:avLst/>
          </a:prstGeom>
        </p:spPr>
        <p:txBody>
          <a:bodyPr wrap="square">
            <a:spAutoFit/>
          </a:bodyPr>
          <a:lstStyle/>
          <a:p>
            <a:pPr algn="r"/>
            <a:r>
              <a:rPr lang="en-GB" sz="1600" i="1" dirty="0" smtClean="0">
                <a:latin typeface="+mj-lt"/>
              </a:rPr>
              <a:t>http://www.flickr.com/photos/khalidalbaih/5653817859 </a:t>
            </a:r>
            <a:endParaRPr lang="en-GB" sz="1600" i="1"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of online submission and marking</a:t>
            </a:r>
            <a:endParaRPr lang="en-GB" dirty="0"/>
          </a:p>
        </p:txBody>
      </p:sp>
      <p:sp>
        <p:nvSpPr>
          <p:cNvPr id="3" name="Content Placeholder 2"/>
          <p:cNvSpPr>
            <a:spLocks noGrp="1"/>
          </p:cNvSpPr>
          <p:nvPr>
            <p:ph sz="quarter" idx="10"/>
          </p:nvPr>
        </p:nvSpPr>
        <p:spPr/>
        <p:txBody>
          <a:bodyPr/>
          <a:lstStyle/>
          <a:p>
            <a:r>
              <a:rPr lang="en-GB" b="1" dirty="0" smtClean="0"/>
              <a:t>Approach</a:t>
            </a:r>
          </a:p>
          <a:p>
            <a:pPr lvl="1"/>
            <a:r>
              <a:rPr lang="en-GB" dirty="0" smtClean="0"/>
              <a:t>   EBEAM (Huddersfield) conducted an evaluation of the use of electronic assessment management strategies</a:t>
            </a:r>
          </a:p>
          <a:p>
            <a:r>
              <a:rPr lang="en-GB" b="1" dirty="0" smtClean="0"/>
              <a:t>Benefits</a:t>
            </a:r>
          </a:p>
          <a:p>
            <a:pPr lvl="1"/>
            <a:r>
              <a:rPr lang="en-GB" dirty="0" smtClean="0"/>
              <a:t>Students</a:t>
            </a:r>
          </a:p>
          <a:p>
            <a:pPr algn="ctr">
              <a:buNone/>
            </a:pPr>
            <a:r>
              <a:rPr lang="en-GB" b="1" dirty="0" smtClean="0">
                <a:solidFill>
                  <a:schemeClr val="accent1">
                    <a:lumMod val="75000"/>
                  </a:schemeClr>
                </a:solidFill>
              </a:rPr>
              <a:t>‘There is strong evidence to suggest that not only is electronic assessment management their preference, but that they are very much of the mind that it is their entitlement’</a:t>
            </a:r>
          </a:p>
          <a:p>
            <a:pPr algn="r">
              <a:buNone/>
            </a:pPr>
            <a:r>
              <a:rPr lang="en-GB" sz="1800" i="1" dirty="0" smtClean="0"/>
              <a:t>EBEAM draft final report</a:t>
            </a:r>
          </a:p>
          <a:p>
            <a:pPr lvl="1"/>
            <a:r>
              <a:rPr lang="en-GB" dirty="0" smtClean="0"/>
              <a:t>Increased control and agency</a:t>
            </a:r>
          </a:p>
          <a:p>
            <a:pPr lvl="1"/>
            <a:r>
              <a:rPr lang="en-GB" dirty="0" smtClean="0"/>
              <a:t>Reduced anxiety</a:t>
            </a:r>
          </a:p>
          <a:p>
            <a:pPr lvl="1"/>
            <a:r>
              <a:rPr lang="en-GB" dirty="0" smtClean="0"/>
              <a:t>Improved privacy and security</a:t>
            </a:r>
          </a:p>
          <a:p>
            <a:pPr lvl="1"/>
            <a:r>
              <a:rPr lang="en-GB" dirty="0" smtClean="0"/>
              <a:t>Increased efficiency and convenience</a:t>
            </a:r>
          </a:p>
          <a:p>
            <a:pPr lvl="1"/>
            <a:r>
              <a:rPr lang="en-GB" dirty="0" smtClean="0"/>
              <a:t>Feedback which is clearer and easier to engage </a:t>
            </a:r>
          </a:p>
          <a:p>
            <a:pPr lvl="2">
              <a:buNone/>
            </a:pPr>
            <a:r>
              <a:rPr lang="en-GB" dirty="0" smtClean="0"/>
              <a:t>with, understand and store for later use	</a:t>
            </a:r>
          </a:p>
          <a:p>
            <a:pPr lvl="1"/>
            <a:endParaRPr lang="en-GB" dirty="0" smtClean="0"/>
          </a:p>
        </p:txBody>
      </p:sp>
      <p:sp>
        <p:nvSpPr>
          <p:cNvPr id="4" name="Date Placeholder 3"/>
          <p:cNvSpPr>
            <a:spLocks noGrp="1"/>
          </p:cNvSpPr>
          <p:nvPr>
            <p:ph type="dt" sz="half" idx="2"/>
          </p:nvPr>
        </p:nvSpPr>
        <p:spPr/>
        <p:txBody>
          <a:bodyPr/>
          <a:lstStyle/>
          <a:p>
            <a:fld id="{E7927F03-7B06-462F-9A78-9A0C8642A4F6}" type="datetime1">
              <a:rPr lang="en-GB" smtClean="0"/>
              <a:pPr/>
              <a:t>30/10/2015</a:t>
            </a:fld>
            <a:endParaRPr lang="en-US" dirty="0"/>
          </a:p>
        </p:txBody>
      </p:sp>
      <p:sp>
        <p:nvSpPr>
          <p:cNvPr id="5" name="Footer Placeholder 4"/>
          <p:cNvSpPr>
            <a:spLocks noGrp="1"/>
          </p:cNvSpPr>
          <p:nvPr>
            <p:ph type="ftr" sz="quarter" idx="3"/>
          </p:nvPr>
        </p:nvSpPr>
        <p:spPr/>
        <p:txBody>
          <a:bodyPr/>
          <a:lstStyle/>
          <a:p>
            <a:r>
              <a:rPr lang="en-US" smtClean="0"/>
              <a:t>Changing the Learning Landscape</a:t>
            </a:r>
            <a:endParaRPr lang="en-US" dirty="0"/>
          </a:p>
        </p:txBody>
      </p:sp>
      <p:sp>
        <p:nvSpPr>
          <p:cNvPr id="6" name="Slide Number Placeholder 5"/>
          <p:cNvSpPr>
            <a:spLocks noGrp="1"/>
          </p:cNvSpPr>
          <p:nvPr>
            <p:ph type="sldNum" sz="quarter" idx="4"/>
          </p:nvPr>
        </p:nvSpPr>
        <p:spPr/>
        <p:txBody>
          <a:bodyPr/>
          <a:lstStyle/>
          <a:p>
            <a:r>
              <a:rPr lang="en-US" smtClean="0"/>
              <a:t>slide </a:t>
            </a:r>
            <a:fld id="{3CF8BEBA-977D-6E47-AC03-B1AB42481F20}" type="slidenum">
              <a:rPr lang="en-US" smtClean="0"/>
              <a:pPr/>
              <a:t>24</a:t>
            </a:fld>
            <a:endParaRPr lang="en-US" dirty="0"/>
          </a:p>
        </p:txBody>
      </p:sp>
      <p:pic>
        <p:nvPicPr>
          <p:cNvPr id="7" name="Picture 3"/>
          <p:cNvPicPr>
            <a:picLocks noChangeAspect="1" noChangeArrowheads="1"/>
          </p:cNvPicPr>
          <p:nvPr/>
        </p:nvPicPr>
        <p:blipFill>
          <a:blip r:embed="rId3"/>
          <a:srcRect l="67136"/>
          <a:stretch>
            <a:fillRect/>
          </a:stretch>
        </p:blipFill>
        <p:spPr bwMode="auto">
          <a:xfrm>
            <a:off x="6597637" y="4573814"/>
            <a:ext cx="2290762" cy="14001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marking and feedback – staff perspective</a:t>
            </a:r>
            <a:endParaRPr lang="en-GB" dirty="0"/>
          </a:p>
        </p:txBody>
      </p:sp>
      <p:sp>
        <p:nvSpPr>
          <p:cNvPr id="3" name="Content Placeholder 2"/>
          <p:cNvSpPr>
            <a:spLocks noGrp="1"/>
          </p:cNvSpPr>
          <p:nvPr>
            <p:ph sz="quarter" idx="10"/>
          </p:nvPr>
        </p:nvSpPr>
        <p:spPr/>
        <p:txBody>
          <a:bodyPr/>
          <a:lstStyle/>
          <a:p>
            <a:r>
              <a:rPr lang="en-GB" sz="2200" dirty="0" smtClean="0"/>
              <a:t>EBEAM (Huddersfield)</a:t>
            </a:r>
          </a:p>
          <a:p>
            <a:r>
              <a:rPr lang="en-GB" sz="2200" dirty="0" smtClean="0"/>
              <a:t>The online marking environment enabled:</a:t>
            </a:r>
          </a:p>
          <a:p>
            <a:pPr lvl="1"/>
            <a:r>
              <a:rPr lang="en-GB" sz="2200" dirty="0" smtClean="0"/>
              <a:t>Explicitly marking against the rubric</a:t>
            </a:r>
          </a:p>
          <a:p>
            <a:pPr lvl="1"/>
            <a:r>
              <a:rPr lang="en-GB" sz="2200" dirty="0" smtClean="0"/>
              <a:t>Use of a database of pre-composed comments to cover common errors</a:t>
            </a:r>
          </a:p>
          <a:p>
            <a:pPr lvl="1"/>
            <a:r>
              <a:rPr lang="en-GB" sz="2200" dirty="0" smtClean="0"/>
              <a:t>Simultaneous originality checking and marking</a:t>
            </a:r>
          </a:p>
          <a:p>
            <a:r>
              <a:rPr lang="en-GB" sz="2200" dirty="0" smtClean="0"/>
              <a:t>Teaching staff felt that this ‘cleared cognitive workbench’</a:t>
            </a:r>
          </a:p>
          <a:p>
            <a:pPr lvl="1"/>
            <a:r>
              <a:rPr lang="en-GB" sz="2200" dirty="0" smtClean="0"/>
              <a:t>Could spend more time engaging with what the student was saying and less time with how</a:t>
            </a:r>
          </a:p>
          <a:p>
            <a:r>
              <a:rPr lang="en-GB" sz="2200" dirty="0" smtClean="0"/>
              <a:t>Offers powerful potential with analytics</a:t>
            </a:r>
            <a:endParaRPr lang="en-GB" sz="2200" dirty="0"/>
          </a:p>
          <a:p>
            <a:r>
              <a:rPr lang="en-GB" sz="2200" dirty="0" smtClean="0"/>
              <a:t>Glamorgan</a:t>
            </a:r>
          </a:p>
          <a:p>
            <a:r>
              <a:rPr lang="en-GB" sz="2200" dirty="0" smtClean="0"/>
              <a:t>Staff liked reduction in paper handling</a:t>
            </a:r>
          </a:p>
          <a:p>
            <a:r>
              <a:rPr lang="en-GB" sz="2200" dirty="0" smtClean="0"/>
              <a:t>Some felt online marking took longer – but were time savings elsewhere</a:t>
            </a:r>
          </a:p>
          <a:p>
            <a:endParaRPr lang="en-US" sz="2200" dirty="0" smtClean="0"/>
          </a:p>
        </p:txBody>
      </p:sp>
      <p:sp>
        <p:nvSpPr>
          <p:cNvPr id="4" name="Date Placeholder 3"/>
          <p:cNvSpPr>
            <a:spLocks noGrp="1"/>
          </p:cNvSpPr>
          <p:nvPr>
            <p:ph type="dt" sz="half" idx="2"/>
          </p:nvPr>
        </p:nvSpPr>
        <p:spPr/>
        <p:txBody>
          <a:bodyPr/>
          <a:lstStyle/>
          <a:p>
            <a:fld id="{E7927F03-7B06-462F-9A78-9A0C8642A4F6}" type="datetime1">
              <a:rPr lang="en-GB" smtClean="0"/>
              <a:pPr/>
              <a:t>30/10/2015</a:t>
            </a:fld>
            <a:endParaRPr lang="en-US" dirty="0"/>
          </a:p>
        </p:txBody>
      </p:sp>
      <p:sp>
        <p:nvSpPr>
          <p:cNvPr id="5" name="Footer Placeholder 4"/>
          <p:cNvSpPr>
            <a:spLocks noGrp="1"/>
          </p:cNvSpPr>
          <p:nvPr>
            <p:ph type="ftr" sz="quarter" idx="3"/>
          </p:nvPr>
        </p:nvSpPr>
        <p:spPr/>
        <p:txBody>
          <a:bodyPr/>
          <a:lstStyle/>
          <a:p>
            <a:r>
              <a:rPr lang="en-US" dirty="0" smtClean="0"/>
              <a:t>Changing the Learning Landscape</a:t>
            </a:r>
            <a:endParaRPr lang="en-US" dirty="0"/>
          </a:p>
        </p:txBody>
      </p:sp>
      <p:sp>
        <p:nvSpPr>
          <p:cNvPr id="6" name="Slide Number Placeholder 5"/>
          <p:cNvSpPr>
            <a:spLocks noGrp="1"/>
          </p:cNvSpPr>
          <p:nvPr>
            <p:ph type="sldNum" sz="quarter" idx="4"/>
          </p:nvPr>
        </p:nvSpPr>
        <p:spPr/>
        <p:txBody>
          <a:bodyPr/>
          <a:lstStyle/>
          <a:p>
            <a:r>
              <a:rPr lang="en-US" dirty="0" smtClean="0"/>
              <a:t>slide </a:t>
            </a:r>
            <a:fld id="{3CF8BEBA-977D-6E47-AC03-B1AB42481F20}" type="slidenum">
              <a:rPr lang="en-US" smtClean="0"/>
              <a:pPr/>
              <a:t>25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Audio feedback</a:t>
            </a:r>
            <a:endParaRPr lang="en-GB" dirty="0"/>
          </a:p>
        </p:txBody>
      </p:sp>
      <p:sp>
        <p:nvSpPr>
          <p:cNvPr id="3" name="Content Placeholder 2"/>
          <p:cNvSpPr>
            <a:spLocks noGrp="1"/>
          </p:cNvSpPr>
          <p:nvPr>
            <p:ph sz="quarter" idx="10"/>
          </p:nvPr>
        </p:nvSpPr>
        <p:spPr/>
        <p:txBody>
          <a:bodyPr/>
          <a:lstStyle/>
          <a:p>
            <a:r>
              <a:rPr lang="en-GB" sz="2400" dirty="0" smtClean="0"/>
              <a:t>Reflections from audio feedback projects</a:t>
            </a:r>
          </a:p>
          <a:p>
            <a:pPr lvl="1"/>
            <a:r>
              <a:rPr lang="en-GB" dirty="0" smtClean="0"/>
              <a:t>All suggest students find benefits over written feedback, </a:t>
            </a:r>
            <a:r>
              <a:rPr lang="en-GB" b="1" dirty="0" smtClean="0"/>
              <a:t>more personal, understandable, and clear. </a:t>
            </a:r>
            <a:r>
              <a:rPr lang="en-GB" dirty="0" smtClean="0"/>
              <a:t> Students were </a:t>
            </a:r>
            <a:r>
              <a:rPr lang="en-GB" b="1" dirty="0" smtClean="0"/>
              <a:t>more attentive</a:t>
            </a:r>
            <a:r>
              <a:rPr lang="en-GB" dirty="0" smtClean="0"/>
              <a:t>. Although one found low performing learners prefer written (disputed elsewhere), and length can be an issue</a:t>
            </a:r>
          </a:p>
          <a:p>
            <a:pPr lvl="1"/>
            <a:r>
              <a:rPr lang="en-GB" dirty="0" smtClean="0"/>
              <a:t>One project found tutors found time took to be less or the same; another found all tutors struggled with the admin burden. One found the time taken was outweighed by the convenience of not repeating key points</a:t>
            </a:r>
          </a:p>
          <a:p>
            <a:pPr lvl="1"/>
            <a:r>
              <a:rPr lang="en-GB" dirty="0" smtClean="0"/>
              <a:t>Learners preferred some visual (asynchronous or synchronous) rather than audio alone</a:t>
            </a:r>
          </a:p>
          <a:p>
            <a:pPr lvl="1"/>
            <a:r>
              <a:rPr lang="en-GB" dirty="0" smtClean="0"/>
              <a:t>Type of audio feedback should be tailored to learner type and assessment type</a:t>
            </a:r>
          </a:p>
          <a:p>
            <a:pPr lvl="1"/>
            <a:r>
              <a:rPr lang="en-GB" dirty="0" smtClean="0"/>
              <a:t>Useful when combined with face-to-face follow up to ensure feed forward</a:t>
            </a:r>
          </a:p>
          <a:p>
            <a:pPr lvl="1"/>
            <a:endParaRPr lang="en-GB" dirty="0" smtClean="0"/>
          </a:p>
          <a:p>
            <a:pPr lvl="1"/>
            <a:endParaRPr lang="en-GB" dirty="0" smtClean="0"/>
          </a:p>
          <a:p>
            <a:pPr lvl="1"/>
            <a:endParaRPr lang="en-GB" dirty="0" smtClean="0"/>
          </a:p>
          <a:p>
            <a:pPr lvl="1"/>
            <a:endParaRPr lang="en-GB" dirty="0" smtClean="0"/>
          </a:p>
          <a:p>
            <a:pPr lvl="1"/>
            <a:endParaRPr lang="en-GB" dirty="0" smtClean="0"/>
          </a:p>
        </p:txBody>
      </p:sp>
      <p:sp>
        <p:nvSpPr>
          <p:cNvPr id="4" name="Date Placeholder 3"/>
          <p:cNvSpPr>
            <a:spLocks noGrp="1"/>
          </p:cNvSpPr>
          <p:nvPr>
            <p:ph type="dt" sz="half" idx="2"/>
          </p:nvPr>
        </p:nvSpPr>
        <p:spPr/>
        <p:txBody>
          <a:bodyPr/>
          <a:lstStyle/>
          <a:p>
            <a:fld id="{E7927F03-7B06-462F-9A78-9A0C8642A4F6}" type="datetime1">
              <a:rPr lang="en-GB" smtClean="0"/>
              <a:pPr/>
              <a:t>30/10/2015</a:t>
            </a:fld>
            <a:endParaRPr lang="en-US" dirty="0"/>
          </a:p>
        </p:txBody>
      </p:sp>
      <p:sp>
        <p:nvSpPr>
          <p:cNvPr id="5" name="Footer Placeholder 4"/>
          <p:cNvSpPr>
            <a:spLocks noGrp="1"/>
          </p:cNvSpPr>
          <p:nvPr>
            <p:ph type="ftr" sz="quarter" idx="3"/>
          </p:nvPr>
        </p:nvSpPr>
        <p:spPr/>
        <p:txBody>
          <a:bodyPr/>
          <a:lstStyle/>
          <a:p>
            <a:r>
              <a:rPr lang="en-US" smtClean="0"/>
              <a:t>Changing the Learning Landscape</a:t>
            </a:r>
            <a:endParaRPr lang="en-US" dirty="0"/>
          </a:p>
        </p:txBody>
      </p:sp>
      <p:sp>
        <p:nvSpPr>
          <p:cNvPr id="6" name="Slide Number Placeholder 5"/>
          <p:cNvSpPr>
            <a:spLocks noGrp="1"/>
          </p:cNvSpPr>
          <p:nvPr>
            <p:ph type="sldNum" sz="quarter" idx="4"/>
          </p:nvPr>
        </p:nvSpPr>
        <p:spPr/>
        <p:txBody>
          <a:bodyPr/>
          <a:lstStyle/>
          <a:p>
            <a:r>
              <a:rPr lang="en-US" smtClean="0"/>
              <a:t>slide </a:t>
            </a:r>
            <a:fld id="{3CF8BEBA-977D-6E47-AC03-B1AB42481F20}" type="slidenum">
              <a:rPr lang="en-US" smtClean="0"/>
              <a:pPr/>
              <a:t>26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064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4820" name="TextBox 5"/>
          <p:cNvSpPr txBox="1">
            <a:spLocks noChangeArrowheads="1"/>
          </p:cNvSpPr>
          <p:nvPr/>
        </p:nvSpPr>
        <p:spPr bwMode="auto">
          <a:xfrm>
            <a:off x="0" y="28575"/>
            <a:ext cx="9144000" cy="461963"/>
          </a:xfrm>
          <a:prstGeom prst="rect">
            <a:avLst/>
          </a:prstGeom>
          <a:noFill/>
          <a:ln w="9525">
            <a:noFill/>
            <a:miter lim="800000"/>
            <a:headEnd/>
            <a:tailEnd/>
          </a:ln>
        </p:spPr>
        <p:txBody>
          <a:bodyPr>
            <a:spAutoFit/>
          </a:bodyPr>
          <a:lstStyle/>
          <a:p>
            <a:pPr algn="ctr"/>
            <a:r>
              <a:rPr lang="en-GB" sz="2400" dirty="0">
                <a:latin typeface="+mj-lt"/>
              </a:rPr>
              <a:t>http</a:t>
            </a:r>
            <a:r>
              <a:rPr lang="en-GB" sz="2400" dirty="0" smtClean="0">
                <a:latin typeface="+mj-lt"/>
              </a:rPr>
              <a:t>://bit.ly/jiscdsaf </a:t>
            </a:r>
            <a:endParaRPr lang="en-GB" sz="2400" dirty="0">
              <a:latin typeface="+mj-lt"/>
            </a:endParaRPr>
          </a:p>
        </p:txBody>
      </p:sp>
      <p:pic>
        <p:nvPicPr>
          <p:cNvPr id="1026" name="Picture 2"/>
          <p:cNvPicPr>
            <a:picLocks noChangeAspect="1" noChangeArrowheads="1"/>
          </p:cNvPicPr>
          <p:nvPr/>
        </p:nvPicPr>
        <p:blipFill>
          <a:blip r:embed="rId3"/>
          <a:srcRect l="8926" r="15337" b="3062"/>
          <a:stretch>
            <a:fillRect/>
          </a:stretch>
        </p:blipFill>
        <p:spPr bwMode="auto">
          <a:xfrm>
            <a:off x="0" y="506413"/>
            <a:ext cx="9144000" cy="658018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714375" y="500063"/>
            <a:ext cx="7772400" cy="1272753"/>
          </a:xfrm>
        </p:spPr>
        <p:txBody>
          <a:bodyPr/>
          <a:lstStyle/>
          <a:p>
            <a:r>
              <a:rPr lang="en-GB" sz="3200" b="1" dirty="0" smtClean="0"/>
              <a:t>Follow us</a:t>
            </a:r>
          </a:p>
        </p:txBody>
      </p:sp>
      <p:pic>
        <p:nvPicPr>
          <p:cNvPr id="7173" name="Picture 6" descr="The-Design-Studio - final logo.png"/>
          <p:cNvPicPr>
            <a:picLocks noChangeAspect="1"/>
          </p:cNvPicPr>
          <p:nvPr/>
        </p:nvPicPr>
        <p:blipFill>
          <a:blip r:embed="rId3" cstate="print"/>
          <a:srcRect/>
          <a:stretch>
            <a:fillRect/>
          </a:stretch>
        </p:blipFill>
        <p:spPr bwMode="auto">
          <a:xfrm>
            <a:off x="5715000" y="6286500"/>
            <a:ext cx="3273425" cy="357188"/>
          </a:xfrm>
          <a:prstGeom prst="rect">
            <a:avLst/>
          </a:prstGeom>
          <a:noFill/>
          <a:ln w="9525">
            <a:noFill/>
            <a:miter lim="800000"/>
            <a:headEnd/>
            <a:tailEnd/>
          </a:ln>
        </p:spPr>
      </p:pic>
      <p:pic>
        <p:nvPicPr>
          <p:cNvPr id="7175" name="Picture 7"/>
          <p:cNvPicPr>
            <a:picLocks noChangeAspect="1" noChangeArrowheads="1"/>
          </p:cNvPicPr>
          <p:nvPr/>
        </p:nvPicPr>
        <p:blipFill>
          <a:blip r:embed="rId4" cstate="print"/>
          <a:srcRect/>
          <a:stretch>
            <a:fillRect/>
          </a:stretch>
        </p:blipFill>
        <p:spPr bwMode="auto">
          <a:xfrm>
            <a:off x="683568" y="1700808"/>
            <a:ext cx="1368152" cy="1340789"/>
          </a:xfrm>
          <a:prstGeom prst="rect">
            <a:avLst/>
          </a:prstGeom>
          <a:noFill/>
          <a:ln w="9525">
            <a:noFill/>
            <a:miter lim="800000"/>
            <a:headEnd/>
            <a:tailEnd/>
          </a:ln>
        </p:spPr>
      </p:pic>
      <p:pic>
        <p:nvPicPr>
          <p:cNvPr id="7176" name="Picture 8"/>
          <p:cNvPicPr>
            <a:picLocks noChangeAspect="1" noChangeArrowheads="1"/>
          </p:cNvPicPr>
          <p:nvPr/>
        </p:nvPicPr>
        <p:blipFill>
          <a:blip r:embed="rId5" cstate="print"/>
          <a:srcRect/>
          <a:stretch>
            <a:fillRect/>
          </a:stretch>
        </p:blipFill>
        <p:spPr bwMode="auto">
          <a:xfrm>
            <a:off x="5220072" y="1772816"/>
            <a:ext cx="1308145" cy="1296144"/>
          </a:xfrm>
          <a:prstGeom prst="rect">
            <a:avLst/>
          </a:prstGeom>
          <a:noFill/>
          <a:ln w="9525">
            <a:noFill/>
            <a:miter lim="800000"/>
            <a:headEnd/>
            <a:tailEnd/>
          </a:ln>
        </p:spPr>
      </p:pic>
      <p:pic>
        <p:nvPicPr>
          <p:cNvPr id="7177" name="Picture 9"/>
          <p:cNvPicPr>
            <a:picLocks noChangeAspect="1" noChangeArrowheads="1"/>
          </p:cNvPicPr>
          <p:nvPr/>
        </p:nvPicPr>
        <p:blipFill>
          <a:blip r:embed="rId6" cstate="print"/>
          <a:srcRect/>
          <a:stretch>
            <a:fillRect/>
          </a:stretch>
        </p:blipFill>
        <p:spPr bwMode="auto">
          <a:xfrm>
            <a:off x="2771800" y="3284984"/>
            <a:ext cx="1238250" cy="1238250"/>
          </a:xfrm>
          <a:prstGeom prst="rect">
            <a:avLst/>
          </a:prstGeom>
          <a:noFill/>
          <a:ln w="9525">
            <a:noFill/>
            <a:miter lim="800000"/>
            <a:headEnd/>
            <a:tailEnd/>
          </a:ln>
        </p:spPr>
      </p:pic>
      <p:sp>
        <p:nvSpPr>
          <p:cNvPr id="11" name="TextBox 10"/>
          <p:cNvSpPr txBox="1"/>
          <p:nvPr/>
        </p:nvSpPr>
        <p:spPr>
          <a:xfrm>
            <a:off x="179512" y="4378285"/>
            <a:ext cx="2736304" cy="1908215"/>
          </a:xfrm>
          <a:prstGeom prst="rect">
            <a:avLst/>
          </a:prstGeom>
          <a:noFill/>
        </p:spPr>
        <p:txBody>
          <a:bodyPr wrap="square" rtlCol="0">
            <a:spAutoFit/>
          </a:bodyPr>
          <a:lstStyle/>
          <a:p>
            <a:endParaRPr lang="en-GB" dirty="0" smtClean="0">
              <a:solidFill>
                <a:srgbClr val="002060"/>
              </a:solidFill>
              <a:latin typeface="Calibri" pitchFamily="34" charset="0"/>
            </a:endParaRPr>
          </a:p>
          <a:p>
            <a:endParaRPr lang="en-GB" dirty="0" smtClean="0">
              <a:solidFill>
                <a:srgbClr val="FF0000"/>
              </a:solidFill>
              <a:latin typeface="Calibri" pitchFamily="34" charset="0"/>
            </a:endParaRPr>
          </a:p>
          <a:p>
            <a:endParaRPr lang="en-GB" sz="3200" dirty="0" smtClean="0"/>
          </a:p>
          <a:p>
            <a:r>
              <a:rPr lang="en-GB" sz="3200" dirty="0" smtClean="0">
                <a:solidFill>
                  <a:schemeClr val="accent1">
                    <a:lumMod val="75000"/>
                  </a:schemeClr>
                </a:solidFill>
                <a:latin typeface="Calibri" pitchFamily="34" charset="0"/>
              </a:rPr>
              <a:t>Webinar series</a:t>
            </a:r>
            <a:endParaRPr lang="en-GB" sz="3200" dirty="0" smtClean="0">
              <a:latin typeface="Calibri" pitchFamily="34" charset="0"/>
            </a:endParaRPr>
          </a:p>
          <a:p>
            <a:r>
              <a:rPr lang="en-GB" u="sng" dirty="0" smtClean="0">
                <a:latin typeface="Calibri" pitchFamily="34" charset="0"/>
                <a:hlinkClick r:id="rId7"/>
              </a:rPr>
              <a:t>bit.ly/</a:t>
            </a:r>
            <a:r>
              <a:rPr lang="en-GB" u="sng" dirty="0" err="1" smtClean="0">
                <a:latin typeface="Calibri" pitchFamily="34" charset="0"/>
                <a:hlinkClick r:id="rId7"/>
              </a:rPr>
              <a:t>afwebinars</a:t>
            </a:r>
            <a:endParaRPr lang="en-GB" dirty="0">
              <a:latin typeface="Calibri" pitchFamily="34" charset="0"/>
            </a:endParaRPr>
          </a:p>
        </p:txBody>
      </p:sp>
      <p:pic>
        <p:nvPicPr>
          <p:cNvPr id="7178" name="Picture 10"/>
          <p:cNvPicPr>
            <a:picLocks noChangeAspect="1" noChangeArrowheads="1"/>
          </p:cNvPicPr>
          <p:nvPr/>
        </p:nvPicPr>
        <p:blipFill>
          <a:blip r:embed="rId8" cstate="print"/>
          <a:srcRect/>
          <a:stretch>
            <a:fillRect/>
          </a:stretch>
        </p:blipFill>
        <p:spPr bwMode="auto">
          <a:xfrm>
            <a:off x="7236296" y="3645024"/>
            <a:ext cx="1228725" cy="866775"/>
          </a:xfrm>
          <a:prstGeom prst="rect">
            <a:avLst/>
          </a:prstGeom>
          <a:noFill/>
          <a:ln w="9525">
            <a:noFill/>
            <a:miter lim="800000"/>
            <a:headEnd/>
            <a:tailEnd/>
          </a:ln>
        </p:spPr>
      </p:pic>
      <p:sp>
        <p:nvSpPr>
          <p:cNvPr id="15" name="Rectangle 14"/>
          <p:cNvSpPr/>
          <p:nvPr/>
        </p:nvSpPr>
        <p:spPr>
          <a:xfrm>
            <a:off x="179512" y="3212976"/>
            <a:ext cx="1178208" cy="369332"/>
          </a:xfrm>
          <a:prstGeom prst="rect">
            <a:avLst/>
          </a:prstGeom>
        </p:spPr>
        <p:txBody>
          <a:bodyPr wrap="none">
            <a:spAutoFit/>
          </a:bodyPr>
          <a:lstStyle/>
          <a:p>
            <a:r>
              <a:rPr lang="en-GB" dirty="0" smtClean="0">
                <a:solidFill>
                  <a:srgbClr val="002060"/>
                </a:solidFill>
                <a:latin typeface="Calibri" pitchFamily="34" charset="0"/>
              </a:rPr>
              <a:t>#</a:t>
            </a:r>
            <a:r>
              <a:rPr lang="en-GB" dirty="0" err="1" smtClean="0">
                <a:solidFill>
                  <a:srgbClr val="002060"/>
                </a:solidFill>
                <a:latin typeface="Calibri" pitchFamily="34" charset="0"/>
              </a:rPr>
              <a:t>jiscassess</a:t>
            </a:r>
            <a:endParaRPr lang="en-GB" dirty="0" smtClean="0">
              <a:solidFill>
                <a:srgbClr val="002060"/>
              </a:solidFill>
              <a:latin typeface="Calibri" pitchFamily="34" charset="0"/>
            </a:endParaRPr>
          </a:p>
        </p:txBody>
      </p:sp>
      <p:sp>
        <p:nvSpPr>
          <p:cNvPr id="16" name="Rectangle 15"/>
          <p:cNvSpPr/>
          <p:nvPr/>
        </p:nvSpPr>
        <p:spPr>
          <a:xfrm>
            <a:off x="4499992" y="3212976"/>
            <a:ext cx="2949462" cy="369332"/>
          </a:xfrm>
          <a:prstGeom prst="rect">
            <a:avLst/>
          </a:prstGeom>
        </p:spPr>
        <p:txBody>
          <a:bodyPr wrap="none">
            <a:spAutoFit/>
          </a:bodyPr>
          <a:lstStyle/>
          <a:p>
            <a:r>
              <a:rPr lang="en-GB" dirty="0" smtClean="0">
                <a:latin typeface="Calibri" pitchFamily="34" charset="0"/>
              </a:rPr>
              <a:t>www.netvibes.com/jiscassess</a:t>
            </a:r>
            <a:endParaRPr lang="en-GB" dirty="0"/>
          </a:p>
        </p:txBody>
      </p:sp>
      <p:sp>
        <p:nvSpPr>
          <p:cNvPr id="17" name="Rectangle 16"/>
          <p:cNvSpPr/>
          <p:nvPr/>
        </p:nvSpPr>
        <p:spPr>
          <a:xfrm>
            <a:off x="6460830" y="4725144"/>
            <a:ext cx="2683170" cy="646331"/>
          </a:xfrm>
          <a:prstGeom prst="rect">
            <a:avLst/>
          </a:prstGeom>
        </p:spPr>
        <p:txBody>
          <a:bodyPr wrap="none">
            <a:spAutoFit/>
          </a:bodyPr>
          <a:lstStyle/>
          <a:p>
            <a:r>
              <a:rPr lang="en-GB" dirty="0" smtClean="0">
                <a:latin typeface="Calibri" pitchFamily="34" charset="0"/>
              </a:rPr>
              <a:t>www.youtube.com/jisccdd</a:t>
            </a:r>
          </a:p>
          <a:p>
            <a:endParaRPr lang="en-GB" dirty="0"/>
          </a:p>
        </p:txBody>
      </p:sp>
      <p:sp>
        <p:nvSpPr>
          <p:cNvPr id="18" name="Rectangle 17"/>
          <p:cNvSpPr/>
          <p:nvPr/>
        </p:nvSpPr>
        <p:spPr>
          <a:xfrm>
            <a:off x="2339752" y="4797152"/>
            <a:ext cx="2447978" cy="369332"/>
          </a:xfrm>
          <a:prstGeom prst="rect">
            <a:avLst/>
          </a:prstGeom>
        </p:spPr>
        <p:txBody>
          <a:bodyPr wrap="none">
            <a:spAutoFit/>
          </a:bodyPr>
          <a:lstStyle/>
          <a:p>
            <a:r>
              <a:rPr lang="en-GB" dirty="0" smtClean="0">
                <a:latin typeface="Calibri" pitchFamily="34" charset="0"/>
              </a:rPr>
              <a:t>elearning.jiscinvolve.org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0" y="825891"/>
            <a:ext cx="9144000" cy="6032109"/>
          </a:xfrm>
          <a:solidFill>
            <a:srgbClr val="F47B20"/>
          </a:solidFill>
        </p:spPr>
        <p:txBody>
          <a:bodyPr lIns="288000" tIns="288000" rIns="288000" bIns="288000" anchor="ctr" anchorCtr="0"/>
          <a:lstStyle/>
          <a:p>
            <a:pPr marL="0" indent="0">
              <a:lnSpc>
                <a:spcPct val="120000"/>
              </a:lnSpc>
              <a:buNone/>
            </a:pPr>
            <a:r>
              <a:rPr lang="en-GB" b="1" dirty="0">
                <a:solidFill>
                  <a:schemeClr val="bg1"/>
                </a:solidFill>
              </a:rPr>
              <a:t>© HEFCE </a:t>
            </a:r>
            <a:r>
              <a:rPr lang="en-GB" b="1" dirty="0" smtClean="0">
                <a:solidFill>
                  <a:schemeClr val="bg1"/>
                </a:solidFill>
              </a:rPr>
              <a:t>2012</a:t>
            </a:r>
            <a:r>
              <a:rPr lang="en-GB" dirty="0" smtClean="0">
                <a:solidFill>
                  <a:schemeClr val="bg1"/>
                </a:solidFill>
              </a:rPr>
              <a:t> </a:t>
            </a:r>
            <a:endParaRPr lang="en-GB" dirty="0">
              <a:solidFill>
                <a:schemeClr val="bg1"/>
              </a:solidFill>
            </a:endParaRPr>
          </a:p>
          <a:p>
            <a:pPr marL="0" indent="0" algn="just">
              <a:lnSpc>
                <a:spcPct val="120000"/>
              </a:lnSpc>
              <a:buNone/>
            </a:pPr>
            <a:r>
              <a:rPr lang="en-GB" sz="1800" dirty="0">
                <a:solidFill>
                  <a:srgbClr val="FFFFFF"/>
                </a:solidFill>
              </a:rPr>
              <a:t>The Higher Education Funding Council for England, on behalf of JISC, permits reuse of this </a:t>
            </a:r>
            <a:r>
              <a:rPr lang="en-GB" sz="1800" dirty="0" smtClean="0">
                <a:solidFill>
                  <a:srgbClr val="FFFFFF"/>
                </a:solidFill>
              </a:rPr>
              <a:t>presentation and </a:t>
            </a:r>
            <a:r>
              <a:rPr lang="en-GB" sz="1800" dirty="0">
                <a:solidFill>
                  <a:srgbClr val="FFFFFF"/>
                </a:solidFill>
              </a:rPr>
              <a:t>its contents under the terms of the Creative Commons Attribution-Non-Commercial-No Derivative Works 2.0 UK England &amp; Wales Licence.</a:t>
            </a:r>
          </a:p>
          <a:p>
            <a:pPr marL="0" indent="0">
              <a:lnSpc>
                <a:spcPct val="120000"/>
              </a:lnSpc>
              <a:buNone/>
            </a:pPr>
            <a:endParaRPr lang="en-GB" dirty="0" smtClean="0">
              <a:solidFill>
                <a:srgbClr val="EE7501"/>
              </a:solidFill>
            </a:endParaRPr>
          </a:p>
          <a:p>
            <a:pPr marL="0" indent="0">
              <a:lnSpc>
                <a:spcPct val="120000"/>
              </a:lnSpc>
              <a:buNone/>
            </a:pPr>
            <a:endParaRPr lang="en-GB" dirty="0" smtClean="0">
              <a:solidFill>
                <a:srgbClr val="EE7501"/>
              </a:solidFill>
            </a:endParaRPr>
          </a:p>
          <a:p>
            <a:pPr marL="0" indent="0">
              <a:lnSpc>
                <a:spcPct val="120000"/>
              </a:lnSpc>
              <a:buNone/>
            </a:pPr>
            <a:endParaRPr lang="en-GB" dirty="0" smtClean="0">
              <a:solidFill>
                <a:srgbClr val="EE7501"/>
              </a:solidFill>
            </a:endParaRPr>
          </a:p>
          <a:p>
            <a:pPr marL="0" indent="0">
              <a:lnSpc>
                <a:spcPct val="120000"/>
              </a:lnSpc>
              <a:buNone/>
            </a:pPr>
            <a:r>
              <a:rPr lang="en-GB" sz="1600" dirty="0" smtClean="0">
                <a:solidFill>
                  <a:schemeClr val="bg1"/>
                </a:solidFill>
              </a:rPr>
              <a:t>http</a:t>
            </a:r>
            <a:r>
              <a:rPr lang="en-GB" sz="1600" dirty="0">
                <a:solidFill>
                  <a:schemeClr val="bg1"/>
                </a:solidFill>
              </a:rPr>
              <a:t>://</a:t>
            </a:r>
            <a:r>
              <a:rPr lang="en-GB" sz="1600" dirty="0" err="1">
                <a:solidFill>
                  <a:schemeClr val="bg1"/>
                </a:solidFill>
              </a:rPr>
              <a:t>creativecommons.org</a:t>
            </a:r>
            <a:r>
              <a:rPr lang="en-GB" sz="1600" dirty="0">
                <a:solidFill>
                  <a:schemeClr val="bg1"/>
                </a:solidFill>
              </a:rPr>
              <a:t>/licenses/by-</a:t>
            </a:r>
            <a:r>
              <a:rPr lang="en-GB" sz="1600" dirty="0" err="1">
                <a:solidFill>
                  <a:schemeClr val="bg1"/>
                </a:solidFill>
              </a:rPr>
              <a:t>nc</a:t>
            </a:r>
            <a:r>
              <a:rPr lang="en-GB" sz="1600" dirty="0">
                <a:solidFill>
                  <a:schemeClr val="bg1"/>
                </a:solidFill>
              </a:rPr>
              <a:t>-</a:t>
            </a:r>
            <a:r>
              <a:rPr lang="en-GB" sz="1600" dirty="0" err="1">
                <a:solidFill>
                  <a:schemeClr val="bg1"/>
                </a:solidFill>
              </a:rPr>
              <a:t>nd</a:t>
            </a:r>
            <a:r>
              <a:rPr lang="en-GB" sz="1600" dirty="0">
                <a:solidFill>
                  <a:schemeClr val="bg1"/>
                </a:solidFill>
              </a:rPr>
              <a:t>/2.0/</a:t>
            </a:r>
            <a:r>
              <a:rPr lang="en-GB" sz="1600" dirty="0" err="1" smtClean="0">
                <a:solidFill>
                  <a:schemeClr val="bg1"/>
                </a:solidFill>
              </a:rPr>
              <a:t>uk</a:t>
            </a:r>
            <a:endParaRPr lang="en-GB" sz="1600" dirty="0">
              <a:solidFill>
                <a:schemeClr val="bg1"/>
              </a:solidFill>
            </a:endParaRPr>
          </a:p>
        </p:txBody>
      </p:sp>
      <p:pic>
        <p:nvPicPr>
          <p:cNvPr id="12" name="Picture 11" descr="by-nc-nd.e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00" y="4339700"/>
            <a:ext cx="1745965" cy="610871"/>
          </a:xfrm>
          <a:prstGeom prst="rect">
            <a:avLst/>
          </a:prstGeom>
        </p:spPr>
      </p:pic>
      <p:sp>
        <p:nvSpPr>
          <p:cNvPr id="4" name="Date Placeholder 3"/>
          <p:cNvSpPr>
            <a:spLocks noGrp="1"/>
          </p:cNvSpPr>
          <p:nvPr>
            <p:ph type="dt" sz="half" idx="2"/>
          </p:nvPr>
        </p:nvSpPr>
        <p:spPr/>
        <p:txBody>
          <a:bodyPr/>
          <a:lstStyle/>
          <a:p>
            <a:fld id="{5F7B714B-7150-4DA4-9439-37FC2152120C}" type="datetime1">
              <a:rPr lang="en-GB" smtClean="0"/>
              <a:pPr/>
              <a:t>30/10/2015</a:t>
            </a:fld>
            <a:endParaRPr lang="en-US" dirty="0"/>
          </a:p>
        </p:txBody>
      </p:sp>
      <p:sp>
        <p:nvSpPr>
          <p:cNvPr id="5" name="Slide Number Placeholder 4"/>
          <p:cNvSpPr>
            <a:spLocks noGrp="1"/>
          </p:cNvSpPr>
          <p:nvPr>
            <p:ph type="sldNum" sz="quarter" idx="4"/>
          </p:nvPr>
        </p:nvSpPr>
        <p:spPr/>
        <p:txBody>
          <a:bodyPr/>
          <a:lstStyle/>
          <a:p>
            <a:r>
              <a:rPr lang="en-US" smtClean="0"/>
              <a:t>slide </a:t>
            </a:r>
            <a:fld id="{3CF8BEBA-977D-6E47-AC03-B1AB42481F20}" type="slidenum">
              <a:rPr lang="en-US" smtClean="0"/>
              <a:pPr/>
              <a:t>29</a:t>
            </a:fld>
            <a:endParaRPr lang="en-US" dirty="0"/>
          </a:p>
        </p:txBody>
      </p:sp>
      <p:sp>
        <p:nvSpPr>
          <p:cNvPr id="7" name="Footer Placeholder 6"/>
          <p:cNvSpPr>
            <a:spLocks noGrp="1"/>
          </p:cNvSpPr>
          <p:nvPr>
            <p:ph type="ftr" sz="quarter" idx="3"/>
          </p:nvPr>
        </p:nvSpPr>
        <p:spPr/>
        <p:txBody>
          <a:bodyPr/>
          <a:lstStyle/>
          <a:p>
            <a:r>
              <a:rPr lang="en-US" smtClean="0"/>
              <a:t>Changing the Learning Landscape</a:t>
            </a:r>
            <a:endParaRPr lang="en-US" dirty="0"/>
          </a:p>
        </p:txBody>
      </p:sp>
    </p:spTree>
    <p:extLst>
      <p:ext uri="{BB962C8B-B14F-4D97-AF65-F5344CB8AC3E}">
        <p14:creationId xmlns:p14="http://schemas.microsoft.com/office/powerpoint/2010/main" val="136686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Who we are</a:t>
            </a:r>
            <a:endParaRPr lang="en-GB" dirty="0"/>
          </a:p>
        </p:txBody>
      </p:sp>
      <p:sp>
        <p:nvSpPr>
          <p:cNvPr id="9" name="Content Placeholder 1"/>
          <p:cNvSpPr txBox="1">
            <a:spLocks/>
          </p:cNvSpPr>
          <p:nvPr/>
        </p:nvSpPr>
        <p:spPr>
          <a:xfrm>
            <a:off x="457200" y="1600200"/>
            <a:ext cx="8229600" cy="4525963"/>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5" descr="sarahdavies.jpg"/>
          <p:cNvPicPr>
            <a:picLocks noChangeAspect="1"/>
          </p:cNvPicPr>
          <p:nvPr/>
        </p:nvPicPr>
        <p:blipFill>
          <a:blip r:embed="rId2" cstate="print"/>
          <a:srcRect/>
          <a:stretch>
            <a:fillRect/>
          </a:stretch>
        </p:blipFill>
        <p:spPr bwMode="auto">
          <a:xfrm>
            <a:off x="5115304" y="2992403"/>
            <a:ext cx="1428750" cy="2143125"/>
          </a:xfrm>
          <a:prstGeom prst="rect">
            <a:avLst/>
          </a:prstGeom>
          <a:noFill/>
          <a:ln w="9525">
            <a:noFill/>
            <a:miter lim="800000"/>
            <a:headEnd/>
            <a:tailEnd/>
          </a:ln>
        </p:spPr>
      </p:pic>
      <p:sp>
        <p:nvSpPr>
          <p:cNvPr id="11" name="TextBox 10"/>
          <p:cNvSpPr txBox="1"/>
          <p:nvPr/>
        </p:nvSpPr>
        <p:spPr>
          <a:xfrm>
            <a:off x="2890157" y="2690961"/>
            <a:ext cx="1986643" cy="3170099"/>
          </a:xfrm>
          <a:prstGeom prst="rect">
            <a:avLst/>
          </a:prstGeom>
          <a:noFill/>
        </p:spPr>
        <p:txBody>
          <a:bodyPr wrap="square" rtlCol="0">
            <a:spAutoFit/>
          </a:bodyPr>
          <a:lstStyle/>
          <a:p>
            <a:r>
              <a:rPr lang="en-GB" sz="2000" dirty="0" smtClean="0">
                <a:solidFill>
                  <a:srgbClr val="1D3B5E"/>
                </a:solidFill>
                <a:latin typeface="Calibri" pitchFamily="34" charset="0"/>
                <a:ea typeface="Tahoma" pitchFamily="34" charset="0"/>
                <a:cs typeface="Tahoma" pitchFamily="34" charset="0"/>
              </a:rPr>
              <a:t>Tom Franklin, an independent learning technology consultant with over 15 years working in all areas of learning and learning technology</a:t>
            </a:r>
            <a:endParaRPr lang="en-GB" sz="2000" dirty="0">
              <a:solidFill>
                <a:srgbClr val="1D3B5E"/>
              </a:solidFill>
              <a:latin typeface="Calibri" pitchFamily="34" charset="0"/>
              <a:ea typeface="Tahoma" pitchFamily="34" charset="0"/>
              <a:cs typeface="Tahoma" pitchFamily="34" charset="0"/>
            </a:endParaRPr>
          </a:p>
        </p:txBody>
      </p:sp>
      <p:sp>
        <p:nvSpPr>
          <p:cNvPr id="12" name="TextBox 11"/>
          <p:cNvSpPr txBox="1"/>
          <p:nvPr/>
        </p:nvSpPr>
        <p:spPr>
          <a:xfrm>
            <a:off x="7135587" y="2660799"/>
            <a:ext cx="1752812" cy="3139321"/>
          </a:xfrm>
          <a:prstGeom prst="rect">
            <a:avLst/>
          </a:prstGeom>
          <a:noFill/>
        </p:spPr>
        <p:txBody>
          <a:bodyPr wrap="square" rtlCol="0">
            <a:spAutoFit/>
          </a:bodyPr>
          <a:lstStyle/>
          <a:p>
            <a:r>
              <a:rPr lang="en-GB" sz="2000" dirty="0" smtClean="0">
                <a:solidFill>
                  <a:srgbClr val="293352"/>
                </a:solidFill>
                <a:latin typeface="Calibri" pitchFamily="34" charset="0"/>
              </a:rPr>
              <a:t>Sarah Davies, Jisc e-Learning Programme Manager with responsibility for digital literacies and assessment and feedback</a:t>
            </a:r>
          </a:p>
          <a:p>
            <a:endParaRPr lang="en-GB" dirty="0"/>
          </a:p>
        </p:txBody>
      </p:sp>
      <p:pic>
        <p:nvPicPr>
          <p:cNvPr id="81921" name="Picture 1" descr="C:\Users\issjd\AppData\Local\Microsoft\Windows\Temporary Internet Files\Content.Outlook\LS3OMXNE\Tom Brompton.jpg"/>
          <p:cNvPicPr>
            <a:picLocks noChangeAspect="1" noChangeArrowheads="1"/>
          </p:cNvPicPr>
          <p:nvPr/>
        </p:nvPicPr>
        <p:blipFill>
          <a:blip r:embed="rId3"/>
          <a:srcRect l="12214" b="41885"/>
          <a:stretch>
            <a:fillRect/>
          </a:stretch>
        </p:blipFill>
        <p:spPr bwMode="auto">
          <a:xfrm>
            <a:off x="523055" y="2660799"/>
            <a:ext cx="2286000" cy="302042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and feedback: strengths and challenges</a:t>
            </a:r>
            <a:endParaRPr lang="en-US" dirty="0"/>
          </a:p>
        </p:txBody>
      </p:sp>
      <p:sp>
        <p:nvSpPr>
          <p:cNvPr id="3" name="Content Placeholder 2"/>
          <p:cNvSpPr>
            <a:spLocks noGrp="1"/>
          </p:cNvSpPr>
          <p:nvPr>
            <p:ph sz="quarter" idx="10"/>
          </p:nvPr>
        </p:nvSpPr>
        <p:spPr/>
        <p:txBody>
          <a:bodyPr/>
          <a:lstStyle/>
          <a:p>
            <a:r>
              <a:rPr lang="en-US" dirty="0" smtClean="0"/>
              <a:t>15 </a:t>
            </a:r>
            <a:r>
              <a:rPr lang="en-US" dirty="0" err="1" smtClean="0"/>
              <a:t>mins</a:t>
            </a:r>
            <a:r>
              <a:rPr lang="en-US" dirty="0" smtClean="0"/>
              <a:t>: Working in small groups</a:t>
            </a:r>
          </a:p>
          <a:p>
            <a:pPr lvl="1"/>
            <a:r>
              <a:rPr lang="en-US" dirty="0" smtClean="0"/>
              <a:t>Discuss aspects of your assessment and feedback practice which you feel works well at the moment – what have you done that you feel is good or effective? Note them down on the </a:t>
            </a:r>
            <a:r>
              <a:rPr lang="en-US" b="1" dirty="0" smtClean="0"/>
              <a:t>green </a:t>
            </a:r>
            <a:r>
              <a:rPr lang="en-US" dirty="0" smtClean="0"/>
              <a:t>post-its</a:t>
            </a:r>
          </a:p>
          <a:p>
            <a:pPr lvl="1"/>
            <a:r>
              <a:rPr lang="en-US" dirty="0" smtClean="0"/>
              <a:t>Then think about your ongoing challenges: what areas remain uppermost in your mind as challenges relating to assessment and feedback? Note them down on the pink post-its </a:t>
            </a:r>
          </a:p>
          <a:p>
            <a:r>
              <a:rPr lang="en-US" dirty="0" smtClean="0"/>
              <a:t>15 </a:t>
            </a:r>
            <a:r>
              <a:rPr lang="en-US" dirty="0" err="1" smtClean="0"/>
              <a:t>mins</a:t>
            </a:r>
            <a:r>
              <a:rPr lang="en-US" dirty="0" smtClean="0"/>
              <a:t>: put your post-its on the wall and review those from other groups</a:t>
            </a:r>
          </a:p>
          <a:p>
            <a:pPr lvl="1"/>
            <a:r>
              <a:rPr lang="en-US" dirty="0" smtClean="0"/>
              <a:t>What are the common issues?</a:t>
            </a:r>
          </a:p>
          <a:p>
            <a:pPr lvl="1"/>
            <a:r>
              <a:rPr lang="en-US" dirty="0" smtClean="0"/>
              <a:t>Any good ideas?</a:t>
            </a:r>
          </a:p>
          <a:p>
            <a:pPr lvl="1">
              <a:buNone/>
            </a:pPr>
            <a:endParaRPr lang="en-US" dirty="0" smtClean="0"/>
          </a:p>
        </p:txBody>
      </p:sp>
      <p:sp>
        <p:nvSpPr>
          <p:cNvPr id="4" name="Date Placeholder 3"/>
          <p:cNvSpPr>
            <a:spLocks noGrp="1"/>
          </p:cNvSpPr>
          <p:nvPr>
            <p:ph type="dt" sz="half" idx="2"/>
          </p:nvPr>
        </p:nvSpPr>
        <p:spPr/>
        <p:txBody>
          <a:bodyPr/>
          <a:lstStyle/>
          <a:p>
            <a:fld id="{2E45BD95-2919-4900-BC9D-50725B364F73}" type="datetime1">
              <a:rPr lang="en-GB" smtClean="0"/>
              <a:pPr/>
              <a:t>30/10/2015</a:t>
            </a:fld>
            <a:endParaRPr lang="en-US" dirty="0"/>
          </a:p>
        </p:txBody>
      </p:sp>
      <p:sp>
        <p:nvSpPr>
          <p:cNvPr id="5" name="Footer Placeholder 4"/>
          <p:cNvSpPr>
            <a:spLocks noGrp="1"/>
          </p:cNvSpPr>
          <p:nvPr>
            <p:ph type="ftr" sz="quarter" idx="3"/>
          </p:nvPr>
        </p:nvSpPr>
        <p:spPr/>
        <p:txBody>
          <a:bodyPr/>
          <a:lstStyle/>
          <a:p>
            <a:r>
              <a:rPr lang="en-US" smtClean="0"/>
              <a:t>Changing the Learning Landscape</a:t>
            </a:r>
            <a:endParaRPr lang="en-US" dirty="0"/>
          </a:p>
        </p:txBody>
      </p:sp>
      <p:sp>
        <p:nvSpPr>
          <p:cNvPr id="6" name="Slide Number Placeholder 5"/>
          <p:cNvSpPr>
            <a:spLocks noGrp="1"/>
          </p:cNvSpPr>
          <p:nvPr>
            <p:ph type="sldNum" sz="quarter" idx="4"/>
          </p:nvPr>
        </p:nvSpPr>
        <p:spPr/>
        <p:txBody>
          <a:bodyPr/>
          <a:lstStyle/>
          <a:p>
            <a:r>
              <a:rPr lang="en-US" smtClean="0"/>
              <a:t>slide </a:t>
            </a:r>
            <a:fld id="{3CF8BEBA-977D-6E47-AC03-B1AB42481F20}" type="slidenum">
              <a:rPr lang="en-US" smtClean="0"/>
              <a:pPr/>
              <a:t>4</a:t>
            </a:fld>
            <a:endParaRPr lang="en-US" dirty="0"/>
          </a:p>
        </p:txBody>
      </p:sp>
      <p:pic>
        <p:nvPicPr>
          <p:cNvPr id="14" name="Picture 4"/>
          <p:cNvPicPr>
            <a:picLocks noChangeAspect="1" noChangeArrowheads="1"/>
          </p:cNvPicPr>
          <p:nvPr/>
        </p:nvPicPr>
        <p:blipFill>
          <a:blip r:embed="rId3"/>
          <a:srcRect/>
          <a:stretch>
            <a:fillRect/>
          </a:stretch>
        </p:blipFill>
        <p:spPr bwMode="auto">
          <a:xfrm>
            <a:off x="3077285" y="4300456"/>
            <a:ext cx="3274530" cy="2179544"/>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2958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and feedback: strengths and challenges</a:t>
            </a:r>
            <a:endParaRPr lang="en-GB" dirty="0"/>
          </a:p>
        </p:txBody>
      </p:sp>
      <p:pic>
        <p:nvPicPr>
          <p:cNvPr id="7" name="Content Placeholder 6" descr="8163816323_83fdc0ba4f.jpg"/>
          <p:cNvPicPr>
            <a:picLocks noGrp="1" noChangeAspect="1"/>
          </p:cNvPicPr>
          <p:nvPr>
            <p:ph sz="quarter" idx="10"/>
          </p:nvPr>
        </p:nvPicPr>
        <p:blipFill>
          <a:blip r:embed="rId3"/>
          <a:stretch>
            <a:fillRect/>
          </a:stretch>
        </p:blipFill>
        <p:spPr>
          <a:xfrm>
            <a:off x="1415256" y="1095262"/>
            <a:ext cx="6350000" cy="4762500"/>
          </a:xfrm>
        </p:spPr>
      </p:pic>
      <p:sp>
        <p:nvSpPr>
          <p:cNvPr id="4" name="Date Placeholder 3"/>
          <p:cNvSpPr>
            <a:spLocks noGrp="1"/>
          </p:cNvSpPr>
          <p:nvPr>
            <p:ph type="dt" sz="half" idx="2"/>
          </p:nvPr>
        </p:nvSpPr>
        <p:spPr/>
        <p:txBody>
          <a:bodyPr/>
          <a:lstStyle/>
          <a:p>
            <a:fld id="{E7927F03-7B06-462F-9A78-9A0C8642A4F6}" type="datetime1">
              <a:rPr lang="en-GB" smtClean="0"/>
              <a:pPr/>
              <a:t>30/10/2015</a:t>
            </a:fld>
            <a:endParaRPr lang="en-US" dirty="0"/>
          </a:p>
        </p:txBody>
      </p:sp>
      <p:sp>
        <p:nvSpPr>
          <p:cNvPr id="5" name="Footer Placeholder 4"/>
          <p:cNvSpPr>
            <a:spLocks noGrp="1"/>
          </p:cNvSpPr>
          <p:nvPr>
            <p:ph type="ftr" sz="quarter" idx="3"/>
          </p:nvPr>
        </p:nvSpPr>
        <p:spPr/>
        <p:txBody>
          <a:bodyPr/>
          <a:lstStyle/>
          <a:p>
            <a:r>
              <a:rPr lang="en-US" smtClean="0"/>
              <a:t>Changing the Learning Landscape</a:t>
            </a:r>
            <a:endParaRPr lang="en-US" dirty="0"/>
          </a:p>
        </p:txBody>
      </p:sp>
      <p:sp>
        <p:nvSpPr>
          <p:cNvPr id="6" name="Slide Number Placeholder 5"/>
          <p:cNvSpPr>
            <a:spLocks noGrp="1"/>
          </p:cNvSpPr>
          <p:nvPr>
            <p:ph type="sldNum" sz="quarter" idx="4"/>
          </p:nvPr>
        </p:nvSpPr>
        <p:spPr/>
        <p:txBody>
          <a:bodyPr/>
          <a:lstStyle/>
          <a:p>
            <a:r>
              <a:rPr lang="en-US" smtClean="0"/>
              <a:t>slide </a:t>
            </a:r>
            <a:fld id="{3CF8BEBA-977D-6E47-AC03-B1AB42481F20}" type="slidenum">
              <a:rPr lang="en-US" smtClean="0"/>
              <a:pPr/>
              <a:t>5</a:t>
            </a:fld>
            <a:endParaRPr lang="en-US" dirty="0"/>
          </a:p>
        </p:txBody>
      </p:sp>
      <p:sp>
        <p:nvSpPr>
          <p:cNvPr id="8" name="TextBox 7"/>
          <p:cNvSpPr txBox="1"/>
          <p:nvPr/>
        </p:nvSpPr>
        <p:spPr>
          <a:xfrm>
            <a:off x="1045030" y="6119019"/>
            <a:ext cx="7843370" cy="369332"/>
          </a:xfrm>
          <a:prstGeom prst="rect">
            <a:avLst/>
          </a:prstGeom>
          <a:noFill/>
        </p:spPr>
        <p:txBody>
          <a:bodyPr wrap="square" rtlCol="0">
            <a:spAutoFit/>
          </a:bodyPr>
          <a:lstStyle/>
          <a:p>
            <a:r>
              <a:rPr lang="en-GB" dirty="0" smtClean="0">
                <a:latin typeface="Calibri" pitchFamily="34" charset="0"/>
              </a:rPr>
              <a:t>http://www.jiscinfonet.ac.uk/infokits/participatory/production/identifying-issues/</a:t>
            </a:r>
            <a:endParaRPr lang="en-GB"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Effective assessment and feedback</a:t>
            </a:r>
            <a:endParaRPr lang="en-GB" dirty="0"/>
          </a:p>
        </p:txBody>
      </p:sp>
      <p:sp>
        <p:nvSpPr>
          <p:cNvPr id="3" name="Title 2"/>
          <p:cNvSpPr>
            <a:spLocks noGrp="1"/>
          </p:cNvSpPr>
          <p:nvPr>
            <p:ph type="ctrTitle"/>
          </p:nvPr>
        </p:nvSpPr>
        <p:spPr>
          <a:xfrm>
            <a:off x="544016" y="2382415"/>
            <a:ext cx="7772400" cy="614536"/>
          </a:xfrm>
        </p:spPr>
        <p:txBody>
          <a:bodyPr/>
          <a:lstStyle/>
          <a:p>
            <a:r>
              <a:rPr lang="en-GB" dirty="0" smtClean="0"/>
              <a:t>Why do we assess students?</a:t>
            </a:r>
            <a:endParaRPr lang="en-GB" dirty="0"/>
          </a:p>
        </p:txBody>
      </p:sp>
      <p:sp>
        <p:nvSpPr>
          <p:cNvPr id="4" name="Text Placeholder 3"/>
          <p:cNvSpPr>
            <a:spLocks noGrp="1"/>
          </p:cNvSpPr>
          <p:nvPr>
            <p:ph type="body" sz="quarter" idx="11"/>
          </p:nvPr>
        </p:nvSpPr>
        <p:spPr/>
        <p:txBody>
          <a:bodyPr/>
          <a:lstStyle/>
          <a:p>
            <a:endParaRPr lang="en-GB" dirty="0"/>
          </a:p>
        </p:txBody>
      </p:sp>
      <p:sp>
        <p:nvSpPr>
          <p:cNvPr id="5" name="Text Placeholder 4"/>
          <p:cNvSpPr>
            <a:spLocks noGrp="1"/>
          </p:cNvSpPr>
          <p:nvPr>
            <p:ph type="body" sz="quarter" idx="12"/>
          </p:nvPr>
        </p:nvSpPr>
        <p:spPr>
          <a:xfrm>
            <a:off x="539552" y="2996952"/>
            <a:ext cx="7776864" cy="3095874"/>
          </a:xfrm>
        </p:spPr>
        <p:txBody>
          <a:bodyPr/>
          <a:lstStyle/>
          <a:p>
            <a:endParaRPr lang="en-GB" dirty="0" smtClean="0"/>
          </a:p>
          <a:p>
            <a:r>
              <a:rPr lang="en-GB" i="1" dirty="0" smtClean="0"/>
              <a:t>Whatever else it does, assessment should fundamentally be about building learners’ capacity to make informed judgments about their work. It always needs to do double duty - for immediate purposes and for the longer-term.’</a:t>
            </a:r>
            <a:r>
              <a:rPr lang="en-GB" dirty="0" smtClean="0"/>
              <a:t>  David </a:t>
            </a:r>
            <a:r>
              <a:rPr lang="en-GB" dirty="0" err="1" smtClean="0"/>
              <a:t>Boud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4016" y="1028700"/>
            <a:ext cx="5805984" cy="614536"/>
          </a:xfrm>
        </p:spPr>
        <p:txBody>
          <a:bodyPr>
            <a:normAutofit fontScale="90000"/>
          </a:bodyPr>
          <a:lstStyle/>
          <a:p>
            <a:r>
              <a:rPr lang="en-GB" dirty="0" smtClean="0"/>
              <a:t>Key challenges identified by Jisc projects</a:t>
            </a:r>
            <a:endParaRPr lang="en-GB" dirty="0"/>
          </a:p>
        </p:txBody>
      </p:sp>
      <p:graphicFrame>
        <p:nvGraphicFramePr>
          <p:cNvPr id="4" name="Content Placeholder 3"/>
          <p:cNvGraphicFramePr>
            <a:graphicFrameLocks noGrp="1"/>
          </p:cNvGraphicFramePr>
          <p:nvPr>
            <p:ph sz="quarter" idx="10"/>
          </p:nvPr>
        </p:nvGraphicFramePr>
        <p:xfrm>
          <a:off x="544513" y="1643236"/>
          <a:ext cx="8086725" cy="4482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4016" y="1028700"/>
            <a:ext cx="5805984" cy="614536"/>
          </a:xfrm>
        </p:spPr>
        <p:txBody>
          <a:bodyPr>
            <a:normAutofit/>
          </a:bodyPr>
          <a:lstStyle/>
          <a:p>
            <a:r>
              <a:rPr lang="en-GB" sz="2400" dirty="0" smtClean="0"/>
              <a:t>What is feedback? What’s it for?</a:t>
            </a:r>
            <a:endParaRPr lang="en-GB" sz="2400" dirty="0"/>
          </a:p>
        </p:txBody>
      </p:sp>
      <p:sp>
        <p:nvSpPr>
          <p:cNvPr id="6" name="Content Placeholder 5"/>
          <p:cNvSpPr>
            <a:spLocks noGrp="1"/>
          </p:cNvSpPr>
          <p:nvPr>
            <p:ph sz="quarter" idx="10"/>
          </p:nvPr>
        </p:nvSpPr>
        <p:spPr>
          <a:xfrm>
            <a:off x="544016" y="2238480"/>
            <a:ext cx="8087545" cy="3789536"/>
          </a:xfrm>
        </p:spPr>
        <p:txBody>
          <a:bodyPr/>
          <a:lstStyle/>
          <a:p>
            <a:pPr marL="457200" indent="-457200" fontAlgn="base"/>
            <a:r>
              <a:rPr lang="en-GB" sz="2400" dirty="0" smtClean="0">
                <a:solidFill>
                  <a:schemeClr val="tx2"/>
                </a:solidFill>
              </a:rPr>
              <a:t>Activity: in twos and threes, discuss:</a:t>
            </a:r>
          </a:p>
          <a:p>
            <a:pPr marL="457200" indent="-457200" fontAlgn="base">
              <a:buFont typeface="Arial" pitchFamily="34" charset="0"/>
              <a:buChar char="•"/>
            </a:pPr>
            <a:r>
              <a:rPr lang="en-GB" sz="2400" dirty="0" smtClean="0">
                <a:solidFill>
                  <a:schemeClr val="tx2"/>
                </a:solidFill>
              </a:rPr>
              <a:t>Your definition of feedback</a:t>
            </a:r>
          </a:p>
          <a:p>
            <a:pPr marL="457200" indent="-457200" fontAlgn="base">
              <a:buFont typeface="Arial" pitchFamily="34" charset="0"/>
              <a:buChar char="•"/>
            </a:pPr>
            <a:r>
              <a:rPr lang="en-GB" sz="2400" dirty="0" smtClean="0">
                <a:solidFill>
                  <a:schemeClr val="tx2"/>
                </a:solidFill>
              </a:rPr>
              <a:t>What is the purpose of giving feedback?</a:t>
            </a:r>
            <a:endParaRPr lang="en-GB" sz="2400" dirty="0">
              <a:solidFill>
                <a:schemeClr val="tx2"/>
              </a:solidFill>
            </a:endParaRPr>
          </a:p>
          <a:p>
            <a:pPr marL="457200" indent="-457200" fontAlgn="base">
              <a:buFont typeface="Arial" pitchFamily="34" charset="0"/>
              <a:buChar char="•"/>
            </a:pPr>
            <a:endParaRPr lang="en-GB" sz="2000" dirty="0">
              <a:solidFill>
                <a:schemeClr val="tx2"/>
              </a:solidFill>
            </a:endParaRPr>
          </a:p>
          <a:p>
            <a:pPr>
              <a:buFont typeface="Arial" pitchFamily="34" charset="0"/>
              <a:buChar char="•"/>
            </a:pPr>
            <a:endParaRPr lang="en-GB" sz="2400"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4016" y="1028700"/>
            <a:ext cx="5805984" cy="614536"/>
          </a:xfrm>
        </p:spPr>
        <p:txBody>
          <a:bodyPr>
            <a:normAutofit/>
          </a:bodyPr>
          <a:lstStyle/>
          <a:p>
            <a:r>
              <a:rPr lang="en-GB" sz="2400" dirty="0" smtClean="0"/>
              <a:t>What is important about feedback?</a:t>
            </a:r>
            <a:endParaRPr lang="en-GB" sz="2400" dirty="0"/>
          </a:p>
        </p:txBody>
      </p:sp>
      <p:sp>
        <p:nvSpPr>
          <p:cNvPr id="6" name="Content Placeholder 5"/>
          <p:cNvSpPr>
            <a:spLocks noGrp="1"/>
          </p:cNvSpPr>
          <p:nvPr>
            <p:ph sz="quarter" idx="10"/>
          </p:nvPr>
        </p:nvSpPr>
        <p:spPr>
          <a:xfrm>
            <a:off x="544016" y="2238480"/>
            <a:ext cx="8087545" cy="3789536"/>
          </a:xfrm>
        </p:spPr>
        <p:txBody>
          <a:bodyPr/>
          <a:lstStyle/>
          <a:p>
            <a:pPr fontAlgn="base"/>
            <a:r>
              <a:rPr lang="en-GB" sz="2000" dirty="0" smtClean="0">
                <a:solidFill>
                  <a:schemeClr val="tx2"/>
                </a:solidFill>
              </a:rPr>
              <a:t>Widely recognised as a key component of effective learning. Good feedback practice should:</a:t>
            </a:r>
          </a:p>
          <a:p>
            <a:pPr marL="457200" indent="-457200" fontAlgn="base">
              <a:buFont typeface="Arial" pitchFamily="34" charset="0"/>
              <a:buChar char="•"/>
            </a:pPr>
            <a:r>
              <a:rPr lang="en-GB" sz="2000" dirty="0" smtClean="0">
                <a:solidFill>
                  <a:schemeClr val="tx2"/>
                </a:solidFill>
              </a:rPr>
              <a:t>Clarify </a:t>
            </a:r>
            <a:r>
              <a:rPr lang="en-GB" sz="2000" dirty="0">
                <a:solidFill>
                  <a:schemeClr val="tx2"/>
                </a:solidFill>
              </a:rPr>
              <a:t>what good performance is</a:t>
            </a:r>
          </a:p>
          <a:p>
            <a:pPr marL="457200" indent="-457200" fontAlgn="base">
              <a:buFont typeface="Arial" pitchFamily="34" charset="0"/>
              <a:buChar char="•"/>
            </a:pPr>
            <a:r>
              <a:rPr lang="en-GB" sz="2000" dirty="0">
                <a:solidFill>
                  <a:schemeClr val="tx2"/>
                </a:solidFill>
              </a:rPr>
              <a:t>Facilitate self-assessment</a:t>
            </a:r>
          </a:p>
          <a:p>
            <a:pPr marL="457200" indent="-457200" fontAlgn="base">
              <a:buFont typeface="Arial" pitchFamily="34" charset="0"/>
              <a:buChar char="•"/>
            </a:pPr>
            <a:r>
              <a:rPr lang="en-GB" sz="2000" dirty="0">
                <a:solidFill>
                  <a:schemeClr val="tx2"/>
                </a:solidFill>
              </a:rPr>
              <a:t>Deliver high-quality feedback information</a:t>
            </a:r>
          </a:p>
          <a:p>
            <a:pPr marL="457200" indent="-457200" fontAlgn="base">
              <a:buFont typeface="Arial" pitchFamily="34" charset="0"/>
              <a:buChar char="•"/>
            </a:pPr>
            <a:r>
              <a:rPr lang="en-GB" sz="2000" dirty="0">
                <a:solidFill>
                  <a:schemeClr val="tx2"/>
                </a:solidFill>
              </a:rPr>
              <a:t>Encourage peer and teacher dialogue</a:t>
            </a:r>
          </a:p>
          <a:p>
            <a:pPr marL="457200" indent="-457200" fontAlgn="base">
              <a:buFont typeface="Arial" pitchFamily="34" charset="0"/>
              <a:buChar char="•"/>
            </a:pPr>
            <a:r>
              <a:rPr lang="en-GB" sz="2000" dirty="0">
                <a:solidFill>
                  <a:schemeClr val="tx2"/>
                </a:solidFill>
              </a:rPr>
              <a:t>Encourage positive motivation and self-esteem</a:t>
            </a:r>
          </a:p>
          <a:p>
            <a:pPr marL="457200" indent="-457200" fontAlgn="base">
              <a:buFont typeface="Arial" pitchFamily="34" charset="0"/>
              <a:buChar char="•"/>
            </a:pPr>
            <a:r>
              <a:rPr lang="en-GB" sz="2000" dirty="0">
                <a:solidFill>
                  <a:schemeClr val="tx2"/>
                </a:solidFill>
              </a:rPr>
              <a:t>Provide opportunities to close the </a:t>
            </a:r>
            <a:r>
              <a:rPr lang="en-GB" sz="2000" dirty="0" smtClean="0">
                <a:solidFill>
                  <a:schemeClr val="tx2"/>
                </a:solidFill>
              </a:rPr>
              <a:t>gap (feed forward)</a:t>
            </a:r>
            <a:endParaRPr lang="en-GB" sz="2000" dirty="0">
              <a:solidFill>
                <a:schemeClr val="tx2"/>
              </a:solidFill>
            </a:endParaRPr>
          </a:p>
          <a:p>
            <a:pPr marL="457200" indent="-457200" fontAlgn="base">
              <a:buFont typeface="Arial" pitchFamily="34" charset="0"/>
              <a:buChar char="•"/>
            </a:pPr>
            <a:r>
              <a:rPr lang="en-GB" sz="2000" dirty="0" smtClean="0">
                <a:solidFill>
                  <a:schemeClr val="tx2"/>
                </a:solidFill>
              </a:rPr>
              <a:t>Provide information to improve teaching </a:t>
            </a:r>
          </a:p>
          <a:p>
            <a:pPr marL="457200" indent="-457200" algn="r" fontAlgn="base"/>
            <a:r>
              <a:rPr lang="en-GB" sz="2000" i="1" dirty="0" smtClean="0">
                <a:solidFill>
                  <a:schemeClr val="tx2"/>
                </a:solidFill>
              </a:rPr>
              <a:t>(REAP project)</a:t>
            </a:r>
          </a:p>
          <a:p>
            <a:pPr fontAlgn="base"/>
            <a:r>
              <a:rPr lang="en-GB" sz="2000" dirty="0" smtClean="0">
                <a:solidFill>
                  <a:schemeClr val="tx2"/>
                </a:solidFill>
              </a:rPr>
              <a:t>Despite this recognition and understanding of principles, it remains a challenge for many institutions</a:t>
            </a:r>
          </a:p>
          <a:p>
            <a:pPr marL="457200" indent="-457200" fontAlgn="base">
              <a:buFont typeface="Arial" pitchFamily="34" charset="0"/>
              <a:buChar char="•"/>
            </a:pPr>
            <a:endParaRPr lang="en-GB" sz="2000" dirty="0">
              <a:solidFill>
                <a:schemeClr val="tx2"/>
              </a:solidFill>
            </a:endParaRPr>
          </a:p>
          <a:p>
            <a:pPr marL="457200" indent="-457200" fontAlgn="base">
              <a:buFont typeface="Arial" pitchFamily="34" charset="0"/>
              <a:buChar char="•"/>
            </a:pPr>
            <a:endParaRPr lang="en-GB" sz="2000" dirty="0">
              <a:solidFill>
                <a:schemeClr val="tx2"/>
              </a:solidFill>
            </a:endParaRPr>
          </a:p>
          <a:p>
            <a:pPr>
              <a:buFont typeface="Arial" pitchFamily="34" charset="0"/>
              <a:buChar char="•"/>
            </a:pPr>
            <a:endParaRPr lang="en-GB" sz="2400" dirty="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33905</TotalTime>
  <Words>3843</Words>
  <Application>Microsoft Office PowerPoint</Application>
  <PresentationFormat>On-screen Show (4:3)</PresentationFormat>
  <Paragraphs>465</Paragraphs>
  <Slides>29</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ＭＳ Ｐゴシック</vt:lpstr>
      <vt:lpstr>Tahoma</vt:lpstr>
      <vt:lpstr>Tahoma Bold</vt:lpstr>
      <vt:lpstr>Times New Roman</vt:lpstr>
      <vt:lpstr>Wingdings</vt:lpstr>
      <vt:lpstr>Office Theme</vt:lpstr>
      <vt:lpstr>PowerPoint Presentation</vt:lpstr>
      <vt:lpstr>Outline of the day</vt:lpstr>
      <vt:lpstr>PowerPoint Presentation</vt:lpstr>
      <vt:lpstr>Assessment and feedback: strengths and challenges</vt:lpstr>
      <vt:lpstr>Assessment and feedback: strengths and challenges</vt:lpstr>
      <vt:lpstr>Why do we assess students?</vt:lpstr>
      <vt:lpstr>Key challenges identified by Jisc projects</vt:lpstr>
      <vt:lpstr>What is feedback? What’s it for?</vt:lpstr>
      <vt:lpstr>What is important about feedback?</vt:lpstr>
      <vt:lpstr>What are the challenges in giving feedback?</vt:lpstr>
      <vt:lpstr>Strathclyde: feedback is a dialogue campaign</vt:lpstr>
      <vt:lpstr>Examples of effective feedback practice</vt:lpstr>
      <vt:lpstr>Other approaches to feedback</vt:lpstr>
      <vt:lpstr>Peer assessment and review: a win-win?</vt:lpstr>
      <vt:lpstr>What are you giving feedback on?</vt:lpstr>
      <vt:lpstr>PowerPoint Presentation</vt:lpstr>
      <vt:lpstr>Technology-enhanced assessment and feedback</vt:lpstr>
      <vt:lpstr>Technology-enhanced assessment and feedback</vt:lpstr>
      <vt:lpstr>Technology to support......</vt:lpstr>
      <vt:lpstr>How can technology help with feedback practice?</vt:lpstr>
      <vt:lpstr>DUCKLING</vt:lpstr>
      <vt:lpstr>Making Assessment Count</vt:lpstr>
      <vt:lpstr>InterACT</vt:lpstr>
      <vt:lpstr>Evaluation of online submission and marking</vt:lpstr>
      <vt:lpstr>Online marking and feedback – staff perspective</vt:lpstr>
      <vt:lpstr>Audio feedback</vt:lpstr>
      <vt:lpstr>PowerPoint Presentation</vt:lpstr>
      <vt:lpstr>Follow us</vt:lpstr>
      <vt:lpstr>PowerPoint Presentation</vt:lpstr>
    </vt:vector>
  </TitlesOfParts>
  <Company>iD Factory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Lisney</dc:creator>
  <cp:lastModifiedBy>Microsoft account</cp:lastModifiedBy>
  <cp:revision>362</cp:revision>
  <dcterms:created xsi:type="dcterms:W3CDTF">2011-02-21T12:10:48Z</dcterms:created>
  <dcterms:modified xsi:type="dcterms:W3CDTF">2015-10-30T17:31:15Z</dcterms:modified>
</cp:coreProperties>
</file>